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 /><Relationship Id="rId2" Type="http://schemas.openxmlformats.org/officeDocument/2006/relationships/extended-properties" Target="docProps/app.xml" /><Relationship Id="rId3" Type="http://schemas.openxmlformats.org/officeDocument/2006/relationships/officeDocument" Target="ppt/presentation.xml" /></Relationships>
</file>

<file path=ppt/presentation.xml><?xml version="1.0" encoding="utf-8"?>
<p:presentation xmlns:p="http://schemas.openxmlformats.org/presentationml/2006/main" xmlns:a="http://schemas.openxmlformats.org/drawingml/2006/main" xmlns:r="http://schemas.openxmlformats.org/officeDocument/2006/relationships" embedTrueTypeFonts="1" saveSubsetFonts="1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x="9144000" cy="5143500"/>
  <p:notesSz cx="9144000" cy="5143500"/>
  <p:embeddedFontLst>
    <p:embeddedFont>
      <p:font typeface="SHHQGS+Arial-BoldMT"/>
      <p:regular r:id="rId24"/>
    </p:embeddedFont>
    <p:embeddedFont>
      <p:font typeface="VGLKCE+ArialMT"/>
      <p:regular r:id="rId25"/>
    </p:embeddedFont>
    <p:embeddedFont>
      <p:font typeface="IILIQJ+CenturyGothic-Bold"/>
      <p:regular r:id="rId26"/>
    </p:embeddedFont>
    <p:embeddedFont>
      <p:font typeface="IHTCBH+Calibri-Light"/>
      <p:regular r:id="rId27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2482" y="-91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presProps" Target="presProps.xml" /><Relationship Id="rId10" Type="http://schemas.openxmlformats.org/officeDocument/2006/relationships/slide" Target="slides/slide5.xml" /><Relationship Id="rId11" Type="http://schemas.openxmlformats.org/officeDocument/2006/relationships/slide" Target="slides/slide6.xml" /><Relationship Id="rId12" Type="http://schemas.openxmlformats.org/officeDocument/2006/relationships/slide" Target="slides/slide7.xml" /><Relationship Id="rId13" Type="http://schemas.openxmlformats.org/officeDocument/2006/relationships/slide" Target="slides/slide8.xml" /><Relationship Id="rId14" Type="http://schemas.openxmlformats.org/officeDocument/2006/relationships/slide" Target="slides/slide9.xml" /><Relationship Id="rId15" Type="http://schemas.openxmlformats.org/officeDocument/2006/relationships/slide" Target="slides/slide10.xml" /><Relationship Id="rId16" Type="http://schemas.openxmlformats.org/officeDocument/2006/relationships/slide" Target="slides/slide11.xml" /><Relationship Id="rId17" Type="http://schemas.openxmlformats.org/officeDocument/2006/relationships/slide" Target="slides/slide12.xml" /><Relationship Id="rId18" Type="http://schemas.openxmlformats.org/officeDocument/2006/relationships/slide" Target="slides/slide13.xml" /><Relationship Id="rId19" Type="http://schemas.openxmlformats.org/officeDocument/2006/relationships/slide" Target="slides/slide14.xml" /><Relationship Id="rId2" Type="http://schemas.openxmlformats.org/officeDocument/2006/relationships/tableStyles" Target="tableStyles.xml" /><Relationship Id="rId20" Type="http://schemas.openxmlformats.org/officeDocument/2006/relationships/slide" Target="slides/slide15.xml" /><Relationship Id="rId21" Type="http://schemas.openxmlformats.org/officeDocument/2006/relationships/slide" Target="slides/slide16.xml" /><Relationship Id="rId22" Type="http://schemas.openxmlformats.org/officeDocument/2006/relationships/slide" Target="slides/slide17.xml" /><Relationship Id="rId23" Type="http://schemas.openxmlformats.org/officeDocument/2006/relationships/slide" Target="slides/slide18.xml" /><Relationship Id="rId24" Type="http://schemas.openxmlformats.org/officeDocument/2006/relationships/font" Target="fonts/font1.fntdata" /><Relationship Id="rId25" Type="http://schemas.openxmlformats.org/officeDocument/2006/relationships/font" Target="fonts/font2.fntdata" /><Relationship Id="rId26" Type="http://schemas.openxmlformats.org/officeDocument/2006/relationships/font" Target="fonts/font3.fntdata" /><Relationship Id="rId27" Type="http://schemas.openxmlformats.org/officeDocument/2006/relationships/font" Target="fonts/font4.fntdata" /><Relationship Id="rId3" Type="http://schemas.openxmlformats.org/officeDocument/2006/relationships/viewProps" Target="viewProps.xml" /><Relationship Id="rId4" Type="http://schemas.openxmlformats.org/officeDocument/2006/relationships/theme" Target="theme/theme1.xml" /><Relationship Id="rId5" Type="http://schemas.openxmlformats.org/officeDocument/2006/relationships/slideMaster" Target="slideMasters/slideMaster1.xml" /><Relationship Id="rId6" Type="http://schemas.openxmlformats.org/officeDocument/2006/relationships/slide" Target="slides/slide1.xml" /><Relationship Id="rId7" Type="http://schemas.openxmlformats.org/officeDocument/2006/relationships/slide" Target="slides/slide2.xml" /><Relationship Id="rId8" Type="http://schemas.openxmlformats.org/officeDocument/2006/relationships/slide" Target="slides/slide3.xml" /><Relationship Id="rId9" Type="http://schemas.openxmlformats.org/officeDocument/2006/relationships/slide" Target="slides/slide4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0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1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2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3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4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5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6.pn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7.pn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8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png" /><Relationship Id="rId3" Type="http://schemas.openxmlformats.org/officeDocument/2006/relationships/hyperlink" Target="mailto:houssam4belaid@gmail.com" TargetMode="Externa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8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9.png" 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095129" y="1803371"/>
            <a:ext cx="4190158" cy="93103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85560" marR="0">
              <a:lnSpc>
                <a:spcPts val="3575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03518d"/>
                </a:solidFill>
                <a:latin typeface="SHHQGS+Arial-BoldMT"/>
                <a:cs typeface="SHHQGS+Arial-BoldMT"/>
              </a:rPr>
              <a:t>ГИСТЕРСКАЯꢀПРОГ</a:t>
            </a:r>
          </a:p>
          <a:p>
            <a:pPr marL="0" marR="0">
              <a:lnSpc>
                <a:spcPts val="3455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03518d"/>
                </a:solidFill>
                <a:latin typeface="SHHQGS+Arial-BoldMT"/>
                <a:cs typeface="SHHQGS+Arial-BoldMT"/>
              </a:rPr>
              <a:t>ETROLEUMꢀENGINE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290164" y="3015633"/>
            <a:ext cx="4052689" cy="3218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3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03518d"/>
                </a:solidFill>
                <a:latin typeface="SHHQGS+Arial-BoldMT"/>
                <a:cs typeface="SHHQGS+Arial-BoldMT"/>
              </a:rPr>
              <a:t>(ПРИВОЛЖСКИЙ)ꢀФЕДЕРАЛЬН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82983" y="4107983"/>
            <a:ext cx="3541417" cy="69528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22"/>
              </a:lnSpc>
              <a:spcBef>
                <a:spcPts val="0"/>
              </a:spcBef>
              <a:spcAft>
                <a:spcPts val="0"/>
              </a:spcAft>
            </a:pPr>
            <a:r>
              <a:rPr dirty="0" sz="1900" b="1">
                <a:solidFill>
                  <a:srgbClr val="f16d23"/>
                </a:solidFill>
                <a:latin typeface="SHHQGS+Arial-BoldMT"/>
                <a:cs typeface="SHHQGS+Arial-BoldMT"/>
              </a:rPr>
              <a:t>Языкꢀобученияꢀ:ꢀ</a:t>
            </a:r>
            <a:r>
              <a:rPr dirty="0" sz="1900">
                <a:solidFill>
                  <a:srgbClr val="03518d"/>
                </a:solidFill>
                <a:latin typeface="VGLKCE+ArialMT"/>
                <a:cs typeface="VGLKCE+ArialMT"/>
              </a:rPr>
              <a:t>английский</a:t>
            </a:r>
          </a:p>
          <a:p>
            <a:pPr marL="0" marR="0">
              <a:lnSpc>
                <a:spcPts val="2122"/>
              </a:lnSpc>
              <a:spcBef>
                <a:spcPts val="979"/>
              </a:spcBef>
              <a:spcAft>
                <a:spcPts val="0"/>
              </a:spcAft>
            </a:pPr>
            <a:r>
              <a:rPr dirty="0" sz="1900" b="1">
                <a:solidFill>
                  <a:srgbClr val="f16d23"/>
                </a:solidFill>
                <a:latin typeface="SHHQGS+Arial-BoldMT"/>
                <a:cs typeface="SHHQGS+Arial-BoldMT"/>
              </a:rPr>
              <a:t>Продолжительностьꢀ:ꢀ</a:t>
            </a:r>
            <a:r>
              <a:rPr dirty="0" sz="1900">
                <a:solidFill>
                  <a:srgbClr val="03518d"/>
                </a:solidFill>
                <a:latin typeface="VGLKCE+ArialMT"/>
                <a:cs typeface="VGLKCE+ArialMT"/>
              </a:rPr>
              <a:t>2</a:t>
            </a:r>
            <a:r>
              <a:rPr dirty="0" sz="1900">
                <a:solidFill>
                  <a:srgbClr val="03518d"/>
                </a:solidFill>
                <a:latin typeface="VGLKCE+ArialMT"/>
                <a:cs typeface="VGLKCE+ArialMT"/>
              </a:rPr>
              <a:t> </a:t>
            </a:r>
            <a:r>
              <a:rPr dirty="0" sz="1900">
                <a:solidFill>
                  <a:srgbClr val="03518d"/>
                </a:solidFill>
                <a:latin typeface="VGLKCE+ArialMT"/>
                <a:cs typeface="VGLKCE+ArialMT"/>
              </a:rPr>
              <a:t>года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945924" y="2124492"/>
            <a:ext cx="5900377" cy="124218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601662" marR="0">
              <a:lnSpc>
                <a:spcPts val="343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ffffff"/>
                </a:solidFill>
                <a:latin typeface="IILIQJ+CenturyGothic-Bold"/>
                <a:cs typeface="IILIQJ+CenturyGothic-Bold"/>
              </a:rPr>
              <a:t>ЗАРУБЕЖНЫЕ</a:t>
            </a:r>
            <a:r>
              <a:rPr dirty="0" sz="2800" b="1">
                <a:solidFill>
                  <a:srgbClr val="ffffff"/>
                </a:solidFill>
                <a:latin typeface="IILIQJ+CenturyGothic-Bold"/>
                <a:cs typeface="IILIQJ+CenturyGothic-Bold"/>
              </a:rPr>
              <a:t> </a:t>
            </a:r>
            <a:r>
              <a:rPr dirty="0" sz="2800" b="1">
                <a:solidFill>
                  <a:srgbClr val="ffffff"/>
                </a:solidFill>
                <a:latin typeface="IILIQJ+CenturyGothic-Bold"/>
                <a:cs typeface="IILIQJ+CenturyGothic-Bold"/>
              </a:rPr>
              <a:t>ПАРТНЕРЫ</a:t>
            </a:r>
            <a:r>
              <a:rPr dirty="0" sz="2800" b="1">
                <a:solidFill>
                  <a:srgbClr val="ffffff"/>
                </a:solidFill>
                <a:latin typeface="IILIQJ+CenturyGothic-Bold"/>
                <a:cs typeface="IILIQJ+CenturyGothic-Bold"/>
              </a:rPr>
              <a:t> </a:t>
            </a:r>
            <a:r>
              <a:rPr dirty="0" sz="2800" b="1">
                <a:solidFill>
                  <a:srgbClr val="ffffff"/>
                </a:solidFill>
                <a:latin typeface="IILIQJ+CenturyGothic-Bold"/>
                <a:cs typeface="IILIQJ+CenturyGothic-Bold"/>
              </a:rPr>
              <a:t>И</a:t>
            </a:r>
          </a:p>
          <a:p>
            <a:pPr marL="0" marR="0">
              <a:lnSpc>
                <a:spcPts val="3023"/>
              </a:lnSpc>
              <a:spcBef>
                <a:spcPts val="50"/>
              </a:spcBef>
              <a:spcAft>
                <a:spcPts val="0"/>
              </a:spcAft>
            </a:pPr>
            <a:r>
              <a:rPr dirty="0" sz="2800" b="1">
                <a:solidFill>
                  <a:srgbClr val="ffffff"/>
                </a:solidFill>
                <a:latin typeface="IILIQJ+CenturyGothic-Bold"/>
                <a:cs typeface="IILIQJ+CenturyGothic-Bold"/>
              </a:rPr>
              <a:t>МЕЖДУНАРОДНЫЕ</a:t>
            </a:r>
            <a:r>
              <a:rPr dirty="0" sz="2800" b="1">
                <a:solidFill>
                  <a:srgbClr val="ffffff"/>
                </a:solidFill>
                <a:latin typeface="IILIQJ+CenturyGothic-Bold"/>
                <a:cs typeface="IILIQJ+CenturyGothic-Bold"/>
              </a:rPr>
              <a:t> </a:t>
            </a:r>
            <a:r>
              <a:rPr dirty="0" sz="2800" b="1">
                <a:solidFill>
                  <a:srgbClr val="ffffff"/>
                </a:solidFill>
                <a:latin typeface="IILIQJ+CenturyGothic-Bold"/>
                <a:cs typeface="IILIQJ+CenturyGothic-Bold"/>
              </a:rPr>
              <a:t>ПРОГРАММЫ</a:t>
            </a:r>
          </a:p>
          <a:p>
            <a:pPr marL="2120900" marR="0">
              <a:lnSpc>
                <a:spcPts val="3024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ffffff"/>
                </a:solidFill>
                <a:latin typeface="IILIQJ+CenturyGothic-Bold"/>
                <a:cs typeface="IILIQJ+CenturyGothic-Bold"/>
              </a:rPr>
              <a:t>ОБМЕНА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745855" y="4745533"/>
            <a:ext cx="378420" cy="2651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808080"/>
                </a:solidFill>
                <a:latin typeface="VGLKCE+ArialMT"/>
                <a:cs typeface="VGLKCE+ArialMT"/>
              </a:rPr>
              <a:t>10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108262" y="253302"/>
            <a:ext cx="4346612" cy="596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Юго-западный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нефтяной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университет</a:t>
            </a:r>
          </a:p>
          <a:p>
            <a:pPr marL="1516919" marR="0">
              <a:lnSpc>
                <a:spcPts val="2000"/>
              </a:lnSpc>
              <a:spcBef>
                <a:spcPts val="400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(Китай)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984791" y="979382"/>
            <a:ext cx="1992734" cy="9575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03838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e7e6e6"/>
                </a:solidFill>
                <a:latin typeface="Calibri"/>
                <a:cs typeface="Calibri"/>
              </a:rPr>
              <a:t>ПРОГРАММА</a:t>
            </a:r>
          </a:p>
          <a:p>
            <a:pPr marL="0" marR="0">
              <a:lnSpc>
                <a:spcPts val="1400"/>
              </a:lnSpc>
              <a:spcBef>
                <a:spcPts val="1520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ПРОДОЛЖИТЕЛЬНОСТЬ</a:t>
            </a:r>
          </a:p>
          <a:p>
            <a:pPr marL="223502" marR="0">
              <a:lnSpc>
                <a:spcPts val="1400"/>
              </a:lnSpc>
              <a:spcBef>
                <a:spcPts val="1519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ИЗУЧЕНИЕ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ЯЗЫКА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108848" y="979382"/>
            <a:ext cx="1829951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Нефтяная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инженерия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510672" y="1350223"/>
            <a:ext cx="1023717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7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МЕСЯЦЕВ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418926" y="1721062"/>
            <a:ext cx="1218765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АНГЛИЙСКИЙ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909603" y="35591"/>
            <a:ext cx="5480742" cy="7261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81000" marR="0">
              <a:lnSpc>
                <a:spcPts val="196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3518d"/>
                </a:solidFill>
                <a:latin typeface="IILIQJ+CenturyGothic-Bold"/>
                <a:cs typeface="IILIQJ+CenturyGothic-Bold"/>
              </a:rPr>
              <a:t>Нашими</a:t>
            </a:r>
            <a:r>
              <a:rPr dirty="0" sz="1600" b="1">
                <a:solidFill>
                  <a:srgbClr val="03518d"/>
                </a:solidFill>
                <a:latin typeface="IILIQJ+CenturyGothic-Bold"/>
                <a:cs typeface="IILIQJ+CenturyGothic-Bold"/>
              </a:rPr>
              <a:t> </a:t>
            </a:r>
            <a:r>
              <a:rPr dirty="0" sz="1600" b="1">
                <a:solidFill>
                  <a:srgbClr val="03518d"/>
                </a:solidFill>
                <a:latin typeface="IILIQJ+CenturyGothic-Bold"/>
                <a:cs typeface="IILIQJ+CenturyGothic-Bold"/>
              </a:rPr>
              <a:t>партнерами</a:t>
            </a:r>
            <a:r>
              <a:rPr dirty="0" sz="1600" b="1">
                <a:solidFill>
                  <a:srgbClr val="03518d"/>
                </a:solidFill>
                <a:latin typeface="IILIQJ+CenturyGothic-Bold"/>
                <a:cs typeface="IILIQJ+CenturyGothic-Bold"/>
              </a:rPr>
              <a:t> </a:t>
            </a:r>
            <a:r>
              <a:rPr dirty="0" sz="1600" b="1">
                <a:solidFill>
                  <a:srgbClr val="03518d"/>
                </a:solidFill>
                <a:latin typeface="IILIQJ+CenturyGothic-Bold"/>
                <a:cs typeface="IILIQJ+CenturyGothic-Bold"/>
              </a:rPr>
              <a:t>являются</a:t>
            </a:r>
            <a:r>
              <a:rPr dirty="0" sz="1600" b="1">
                <a:solidFill>
                  <a:srgbClr val="03518d"/>
                </a:solidFill>
                <a:latin typeface="IILIQJ+CenturyGothic-Bold"/>
                <a:cs typeface="IILIQJ+CenturyGothic-Bold"/>
              </a:rPr>
              <a:t> </a:t>
            </a:r>
            <a:r>
              <a:rPr dirty="0" sz="1600" b="1">
                <a:solidFill>
                  <a:srgbClr val="03518d"/>
                </a:solidFill>
                <a:latin typeface="IILIQJ+CenturyGothic-Bold"/>
                <a:cs typeface="IILIQJ+CenturyGothic-Bold"/>
              </a:rPr>
              <a:t>крупнейшие</a:t>
            </a:r>
          </a:p>
          <a:p>
            <a:pPr marL="0" marR="0">
              <a:lnSpc>
                <a:spcPts val="172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3518d"/>
                </a:solidFill>
                <a:latin typeface="IILIQJ+CenturyGothic-Bold"/>
                <a:cs typeface="IILIQJ+CenturyGothic-Bold"/>
              </a:rPr>
              <a:t>нефтяные</a:t>
            </a:r>
            <a:r>
              <a:rPr dirty="0" sz="1600" b="1">
                <a:solidFill>
                  <a:srgbClr val="03518d"/>
                </a:solidFill>
                <a:latin typeface="IILIQJ+CenturyGothic-Bold"/>
                <a:cs typeface="IILIQJ+CenturyGothic-Bold"/>
              </a:rPr>
              <a:t> </a:t>
            </a:r>
            <a:r>
              <a:rPr dirty="0" sz="1600" b="1">
                <a:solidFill>
                  <a:srgbClr val="03518d"/>
                </a:solidFill>
                <a:latin typeface="IILIQJ+CenturyGothic-Bold"/>
                <a:cs typeface="IILIQJ+CenturyGothic-Bold"/>
              </a:rPr>
              <a:t>компании</a:t>
            </a:r>
            <a:r>
              <a:rPr dirty="0" sz="1600" b="1">
                <a:solidFill>
                  <a:srgbClr val="03518d"/>
                </a:solidFill>
                <a:latin typeface="IILIQJ+CenturyGothic-Bold"/>
                <a:cs typeface="IILIQJ+CenturyGothic-Bold"/>
              </a:rPr>
              <a:t> </a:t>
            </a:r>
            <a:r>
              <a:rPr dirty="0" sz="1600" b="1">
                <a:solidFill>
                  <a:srgbClr val="03518d"/>
                </a:solidFill>
                <a:latin typeface="IILIQJ+CenturyGothic-Bold"/>
                <a:cs typeface="IILIQJ+CenturyGothic-Bold"/>
              </a:rPr>
              <a:t>в</a:t>
            </a:r>
            <a:r>
              <a:rPr dirty="0" sz="1600" b="1">
                <a:solidFill>
                  <a:srgbClr val="03518d"/>
                </a:solidFill>
                <a:latin typeface="IILIQJ+CenturyGothic-Bold"/>
                <a:cs typeface="IILIQJ+CenturyGothic-Bold"/>
              </a:rPr>
              <a:t> </a:t>
            </a:r>
            <a:r>
              <a:rPr dirty="0" sz="1600" b="1">
                <a:solidFill>
                  <a:srgbClr val="03518d"/>
                </a:solidFill>
                <a:latin typeface="IILIQJ+CenturyGothic-Bold"/>
                <a:cs typeface="IILIQJ+CenturyGothic-Bold"/>
              </a:rPr>
              <a:t>Российской</a:t>
            </a:r>
            <a:r>
              <a:rPr dirty="0" sz="1600" b="1">
                <a:solidFill>
                  <a:srgbClr val="03518d"/>
                </a:solidFill>
                <a:latin typeface="IILIQJ+CenturyGothic-Bold"/>
                <a:cs typeface="IILIQJ+CenturyGothic-Bold"/>
              </a:rPr>
              <a:t> </a:t>
            </a:r>
            <a:r>
              <a:rPr dirty="0" sz="1600" b="1">
                <a:solidFill>
                  <a:srgbClr val="03518d"/>
                </a:solidFill>
                <a:latin typeface="IILIQJ+CenturyGothic-Bold"/>
                <a:cs typeface="IILIQJ+CenturyGothic-Bold"/>
              </a:rPr>
              <a:t>Федерации</a:t>
            </a:r>
            <a:r>
              <a:rPr dirty="0" sz="1600" b="1">
                <a:solidFill>
                  <a:srgbClr val="03518d"/>
                </a:solidFill>
                <a:latin typeface="IILIQJ+CenturyGothic-Bold"/>
                <a:cs typeface="IILIQJ+CenturyGothic-Bold"/>
              </a:rPr>
              <a:t> </a:t>
            </a:r>
            <a:r>
              <a:rPr dirty="0" sz="1600" b="1">
                <a:solidFill>
                  <a:srgbClr val="03518d"/>
                </a:solidFill>
                <a:latin typeface="IILIQJ+CenturyGothic-Bold"/>
                <a:cs typeface="IILIQJ+CenturyGothic-Bold"/>
              </a:rPr>
              <a:t>и</a:t>
            </a:r>
            <a:r>
              <a:rPr dirty="0" sz="1600" b="1">
                <a:solidFill>
                  <a:srgbClr val="03518d"/>
                </a:solidFill>
                <a:latin typeface="IILIQJ+CenturyGothic-Bold"/>
                <a:cs typeface="IILIQJ+CenturyGothic-Bold"/>
              </a:rPr>
              <a:t> </a:t>
            </a:r>
            <a:r>
              <a:rPr dirty="0" sz="1600" b="1">
                <a:solidFill>
                  <a:srgbClr val="03518d"/>
                </a:solidFill>
                <a:latin typeface="IILIQJ+CenturyGothic-Bold"/>
                <a:cs typeface="IILIQJ+CenturyGothic-Bold"/>
              </a:rPr>
              <a:t>за</a:t>
            </a:r>
          </a:p>
          <a:p>
            <a:pPr marL="2155031" marR="0">
              <a:lnSpc>
                <a:spcPts val="172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3518d"/>
                </a:solidFill>
                <a:latin typeface="IILIQJ+CenturyGothic-Bold"/>
                <a:cs typeface="IILIQJ+CenturyGothic-Bold"/>
              </a:rPr>
              <a:t>рубежом.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49526" y="746205"/>
            <a:ext cx="7308912" cy="47952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VGLKCE+ArialMT"/>
                <a:cs typeface="VGLKCE+ArialMT"/>
              </a:rPr>
              <a:t>студенты</a:t>
            </a:r>
            <a:r>
              <a:rPr dirty="0" sz="1500">
                <a:solidFill>
                  <a:srgbClr val="000000"/>
                </a:solidFill>
                <a:latin typeface="VGLKCE+ArialMT"/>
                <a:cs typeface="VGLKCE+ArialMT"/>
              </a:rPr>
              <a:t> </a:t>
            </a:r>
            <a:r>
              <a:rPr dirty="0" sz="1500">
                <a:solidFill>
                  <a:srgbClr val="000000"/>
                </a:solidFill>
                <a:latin typeface="VGLKCE+ArialMT"/>
                <a:cs typeface="VGLKCE+ArialMT"/>
              </a:rPr>
              <a:t>на</a:t>
            </a:r>
            <a:r>
              <a:rPr dirty="0" sz="1500">
                <a:solidFill>
                  <a:srgbClr val="000000"/>
                </a:solidFill>
                <a:latin typeface="VGLKCE+ArialMT"/>
                <a:cs typeface="VGLKCE+ArialMT"/>
              </a:rPr>
              <a:t> </a:t>
            </a:r>
            <a:r>
              <a:rPr dirty="0" sz="1500">
                <a:solidFill>
                  <a:srgbClr val="000000"/>
                </a:solidFill>
                <a:latin typeface="VGLKCE+ArialMT"/>
                <a:cs typeface="VGLKCE+ArialMT"/>
              </a:rPr>
              <a:t>этапе</a:t>
            </a:r>
            <a:r>
              <a:rPr dirty="0" sz="1500">
                <a:solidFill>
                  <a:srgbClr val="000000"/>
                </a:solidFill>
                <a:latin typeface="VGLKCE+ArialMT"/>
                <a:cs typeface="VGLKCE+ArialMT"/>
              </a:rPr>
              <a:t> </a:t>
            </a:r>
            <a:r>
              <a:rPr dirty="0" sz="1500">
                <a:solidFill>
                  <a:srgbClr val="000000"/>
                </a:solidFill>
                <a:latin typeface="VGLKCE+ArialMT"/>
                <a:cs typeface="VGLKCE+ArialMT"/>
              </a:rPr>
              <a:t>проектной</a:t>
            </a:r>
            <a:r>
              <a:rPr dirty="0" sz="1500">
                <a:solidFill>
                  <a:srgbClr val="000000"/>
                </a:solidFill>
                <a:latin typeface="VGLKCE+ArialMT"/>
                <a:cs typeface="VGLKCE+ArialMT"/>
              </a:rPr>
              <a:t> </a:t>
            </a:r>
            <a:r>
              <a:rPr dirty="0" sz="1500">
                <a:solidFill>
                  <a:srgbClr val="000000"/>
                </a:solidFill>
                <a:latin typeface="VGLKCE+ArialMT"/>
                <a:cs typeface="VGLKCE+ArialMT"/>
              </a:rPr>
              <a:t>работы</a:t>
            </a:r>
            <a:r>
              <a:rPr dirty="0" sz="1500">
                <a:solidFill>
                  <a:srgbClr val="000000"/>
                </a:solidFill>
                <a:latin typeface="VGLKCE+ArialMT"/>
                <a:cs typeface="VGLKCE+ArialMT"/>
              </a:rPr>
              <a:t> </a:t>
            </a:r>
            <a:r>
              <a:rPr dirty="0" sz="1500">
                <a:solidFill>
                  <a:srgbClr val="000000"/>
                </a:solidFill>
                <a:latin typeface="VGLKCE+ArialMT"/>
                <a:cs typeface="VGLKCE+ArialMT"/>
              </a:rPr>
              <a:t>могут</a:t>
            </a:r>
            <a:r>
              <a:rPr dirty="0" sz="1500">
                <a:solidFill>
                  <a:srgbClr val="000000"/>
                </a:solidFill>
                <a:latin typeface="VGLKCE+ArialMT"/>
                <a:cs typeface="VGLKCE+ArialMT"/>
              </a:rPr>
              <a:t> </a:t>
            </a:r>
            <a:r>
              <a:rPr dirty="0" sz="1500">
                <a:solidFill>
                  <a:srgbClr val="000000"/>
                </a:solidFill>
                <a:latin typeface="VGLKCE+ArialMT"/>
                <a:cs typeface="VGLKCE+ArialMT"/>
              </a:rPr>
              <a:t>участвовать</a:t>
            </a:r>
            <a:r>
              <a:rPr dirty="0" sz="1500">
                <a:solidFill>
                  <a:srgbClr val="000000"/>
                </a:solidFill>
                <a:latin typeface="VGLKCE+ArialMT"/>
                <a:cs typeface="VGLKCE+ArialMT"/>
              </a:rPr>
              <a:t> </a:t>
            </a:r>
            <a:r>
              <a:rPr dirty="0" sz="1500">
                <a:solidFill>
                  <a:srgbClr val="000000"/>
                </a:solidFill>
                <a:latin typeface="VGLKCE+ArialMT"/>
                <a:cs typeface="VGLKCE+ArialMT"/>
              </a:rPr>
              <a:t>в</a:t>
            </a:r>
            <a:r>
              <a:rPr dirty="0" sz="1500">
                <a:solidFill>
                  <a:srgbClr val="000000"/>
                </a:solidFill>
                <a:latin typeface="VGLKCE+ArialMT"/>
                <a:cs typeface="VGLKCE+ArialMT"/>
              </a:rPr>
              <a:t> </a:t>
            </a:r>
            <a:r>
              <a:rPr dirty="0" sz="1500">
                <a:solidFill>
                  <a:srgbClr val="000000"/>
                </a:solidFill>
                <a:latin typeface="VGLKCE+ArialMT"/>
                <a:cs typeface="VGLKCE+ArialMT"/>
              </a:rPr>
              <a:t>реализации</a:t>
            </a:r>
            <a:r>
              <a:rPr dirty="0" sz="1500">
                <a:solidFill>
                  <a:srgbClr val="000000"/>
                </a:solidFill>
                <a:latin typeface="VGLKCE+ArialMT"/>
                <a:cs typeface="VGLKCE+ArialMT"/>
              </a:rPr>
              <a:t> </a:t>
            </a:r>
            <a:r>
              <a:rPr dirty="0" sz="1500">
                <a:solidFill>
                  <a:srgbClr val="000000"/>
                </a:solidFill>
                <a:latin typeface="VGLKCE+ArialMT"/>
                <a:cs typeface="VGLKCE+ArialMT"/>
              </a:rPr>
              <a:t>реальных</a:t>
            </a:r>
          </a:p>
          <a:p>
            <a:pPr marL="0" marR="0">
              <a:lnSpc>
                <a:spcPts val="1675"/>
              </a:lnSpc>
              <a:spcBef>
                <a:spcPts val="124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VGLKCE+ArialMT"/>
                <a:cs typeface="VGLKCE+ArialMT"/>
              </a:rPr>
              <a:t>проектов</a:t>
            </a:r>
            <a:r>
              <a:rPr dirty="0" sz="1500">
                <a:solidFill>
                  <a:srgbClr val="000000"/>
                </a:solidFill>
                <a:latin typeface="VGLKCE+ArialMT"/>
                <a:cs typeface="VGLKCE+ArialMT"/>
              </a:rPr>
              <a:t> </a:t>
            </a:r>
            <a:r>
              <a:rPr dirty="0" sz="1500">
                <a:solidFill>
                  <a:srgbClr val="000000"/>
                </a:solidFill>
                <a:latin typeface="VGLKCE+ArialMT"/>
                <a:cs typeface="VGLKCE+ArialMT"/>
              </a:rPr>
              <a:t>с</a:t>
            </a:r>
            <a:r>
              <a:rPr dirty="0" sz="1500">
                <a:solidFill>
                  <a:srgbClr val="000000"/>
                </a:solidFill>
                <a:latin typeface="VGLKCE+ArialMT"/>
                <a:cs typeface="VGLKCE+ArialMT"/>
              </a:rPr>
              <a:t> </a:t>
            </a:r>
            <a:r>
              <a:rPr dirty="0" sz="1500">
                <a:solidFill>
                  <a:srgbClr val="000000"/>
                </a:solidFill>
                <a:latin typeface="VGLKCE+ArialMT"/>
                <a:cs typeface="VGLKCE+ArialMT"/>
              </a:rPr>
              <a:t>компаниями.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49526" y="1432005"/>
            <a:ext cx="7938896" cy="47952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VGLKCE+ArialMT"/>
                <a:cs typeface="VGLKCE+ArialMT"/>
              </a:rPr>
              <a:t>Специалисты</a:t>
            </a:r>
            <a:r>
              <a:rPr dirty="0" sz="1500">
                <a:solidFill>
                  <a:srgbClr val="000000"/>
                </a:solidFill>
                <a:latin typeface="VGLKCE+ArialMT"/>
                <a:cs typeface="VGLKCE+ArialMT"/>
              </a:rPr>
              <a:t> </a:t>
            </a:r>
            <a:r>
              <a:rPr dirty="0" sz="1500">
                <a:solidFill>
                  <a:srgbClr val="000000"/>
                </a:solidFill>
                <a:latin typeface="VGLKCE+ArialMT"/>
                <a:cs typeface="VGLKCE+ArialMT"/>
              </a:rPr>
              <a:t>нефтегазовых</a:t>
            </a:r>
            <a:r>
              <a:rPr dirty="0" sz="1500">
                <a:solidFill>
                  <a:srgbClr val="000000"/>
                </a:solidFill>
                <a:latin typeface="VGLKCE+ArialMT"/>
                <a:cs typeface="VGLKCE+ArialMT"/>
              </a:rPr>
              <a:t> </a:t>
            </a:r>
            <a:r>
              <a:rPr dirty="0" sz="1500">
                <a:solidFill>
                  <a:srgbClr val="000000"/>
                </a:solidFill>
                <a:latin typeface="VGLKCE+ArialMT"/>
                <a:cs typeface="VGLKCE+ArialMT"/>
              </a:rPr>
              <a:t>компаний</a:t>
            </a:r>
            <a:r>
              <a:rPr dirty="0" sz="1500">
                <a:solidFill>
                  <a:srgbClr val="000000"/>
                </a:solidFill>
                <a:latin typeface="VGLKCE+ArialMT"/>
                <a:cs typeface="VGLKCE+ArialMT"/>
              </a:rPr>
              <a:t> </a:t>
            </a:r>
            <a:r>
              <a:rPr dirty="0" sz="1500">
                <a:solidFill>
                  <a:srgbClr val="000000"/>
                </a:solidFill>
                <a:latin typeface="VGLKCE+ArialMT"/>
                <a:cs typeface="VGLKCE+ArialMT"/>
              </a:rPr>
              <a:t>периодически</a:t>
            </a:r>
            <a:r>
              <a:rPr dirty="0" sz="1500">
                <a:solidFill>
                  <a:srgbClr val="000000"/>
                </a:solidFill>
                <a:latin typeface="VGLKCE+ArialMT"/>
                <a:cs typeface="VGLKCE+ArialMT"/>
              </a:rPr>
              <a:t> </a:t>
            </a:r>
            <a:r>
              <a:rPr dirty="0" sz="1500">
                <a:solidFill>
                  <a:srgbClr val="000000"/>
                </a:solidFill>
                <a:latin typeface="VGLKCE+ArialMT"/>
                <a:cs typeface="VGLKCE+ArialMT"/>
              </a:rPr>
              <a:t>читают</a:t>
            </a:r>
            <a:r>
              <a:rPr dirty="0" sz="1500">
                <a:solidFill>
                  <a:srgbClr val="000000"/>
                </a:solidFill>
                <a:latin typeface="VGLKCE+ArialMT"/>
                <a:cs typeface="VGLKCE+ArialMT"/>
              </a:rPr>
              <a:t> </a:t>
            </a:r>
            <a:r>
              <a:rPr dirty="0" sz="1500">
                <a:solidFill>
                  <a:srgbClr val="000000"/>
                </a:solidFill>
                <a:latin typeface="VGLKCE+ArialMT"/>
                <a:cs typeface="VGLKCE+ArialMT"/>
              </a:rPr>
              <a:t>лекции</a:t>
            </a:r>
            <a:r>
              <a:rPr dirty="0" sz="1500">
                <a:solidFill>
                  <a:srgbClr val="000000"/>
                </a:solidFill>
                <a:latin typeface="VGLKCE+ArialMT"/>
                <a:cs typeface="VGLKCE+ArialMT"/>
              </a:rPr>
              <a:t> </a:t>
            </a:r>
            <a:r>
              <a:rPr dirty="0" sz="1500">
                <a:solidFill>
                  <a:srgbClr val="000000"/>
                </a:solidFill>
                <a:latin typeface="VGLKCE+ArialMT"/>
                <a:cs typeface="VGLKCE+ArialMT"/>
              </a:rPr>
              <a:t>и</a:t>
            </a:r>
            <a:r>
              <a:rPr dirty="0" sz="1500">
                <a:solidFill>
                  <a:srgbClr val="000000"/>
                </a:solidFill>
                <a:latin typeface="VGLKCE+ArialMT"/>
                <a:cs typeface="VGLKCE+ArialMT"/>
              </a:rPr>
              <a:t> </a:t>
            </a:r>
            <a:r>
              <a:rPr dirty="0" sz="1500">
                <a:solidFill>
                  <a:srgbClr val="000000"/>
                </a:solidFill>
                <a:latin typeface="VGLKCE+ArialMT"/>
                <a:cs typeface="VGLKCE+ArialMT"/>
              </a:rPr>
              <a:t>курсы</a:t>
            </a:r>
            <a:r>
              <a:rPr dirty="0" sz="1500">
                <a:solidFill>
                  <a:srgbClr val="000000"/>
                </a:solidFill>
                <a:latin typeface="VGLKCE+ArialMT"/>
                <a:cs typeface="VGLKCE+ArialMT"/>
              </a:rPr>
              <a:t> </a:t>
            </a:r>
            <a:r>
              <a:rPr dirty="0" sz="1500">
                <a:solidFill>
                  <a:srgbClr val="000000"/>
                </a:solidFill>
                <a:latin typeface="VGLKCE+ArialMT"/>
                <a:cs typeface="VGLKCE+ArialMT"/>
              </a:rPr>
              <a:t>для</a:t>
            </a:r>
            <a:r>
              <a:rPr dirty="0" sz="1500">
                <a:solidFill>
                  <a:srgbClr val="000000"/>
                </a:solidFill>
                <a:latin typeface="VGLKCE+ArialMT"/>
                <a:cs typeface="VGLKCE+ArialMT"/>
              </a:rPr>
              <a:t> </a:t>
            </a:r>
            <a:r>
              <a:rPr dirty="0" sz="1500">
                <a:solidFill>
                  <a:srgbClr val="000000"/>
                </a:solidFill>
                <a:latin typeface="VGLKCE+ArialMT"/>
                <a:cs typeface="VGLKCE+ArialMT"/>
              </a:rPr>
              <a:t>наших</a:t>
            </a:r>
          </a:p>
          <a:p>
            <a:pPr marL="0" marR="0">
              <a:lnSpc>
                <a:spcPts val="1675"/>
              </a:lnSpc>
              <a:spcBef>
                <a:spcPts val="124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VGLKCE+ArialMT"/>
                <a:cs typeface="VGLKCE+ArialMT"/>
              </a:rPr>
              <a:t>студентов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745855" y="4745533"/>
            <a:ext cx="378420" cy="2651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808080"/>
                </a:solidFill>
                <a:latin typeface="VGLKCE+ArialMT"/>
                <a:cs typeface="VGLKCE+ArialMT"/>
              </a:rPr>
              <a:t>12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782837" y="89881"/>
            <a:ext cx="5818410" cy="3218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3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03518d"/>
                </a:solidFill>
                <a:latin typeface="SHHQGS+Arial-BoldMT"/>
                <a:cs typeface="SHHQGS+Arial-BoldMT"/>
              </a:rPr>
              <a:t>КАЗАНСКИЙꢀФЕДЕРАЛЬНЫЙꢀУНИВЕРСИТЕТ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70263" y="438848"/>
            <a:ext cx="6805043" cy="47999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824207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3518d"/>
                </a:solidFill>
                <a:latin typeface="SHHQGS+Arial-BoldMT"/>
                <a:cs typeface="SHHQGS+Arial-BoldMT"/>
              </a:rPr>
              <a:t>МагистерскаяꢀпрограммаꢀPetroleumꢀEngineering</a:t>
            </a:r>
          </a:p>
          <a:p>
            <a:pPr marL="0" marR="0">
              <a:lnSpc>
                <a:spcPts val="168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50">
                <a:solidFill>
                  <a:srgbClr val="f16d23"/>
                </a:solidFill>
                <a:latin typeface="VGLKCE+ArialMT"/>
                <a:cs typeface="VGLKCE+ArialMT"/>
              </a:rPr>
              <a:t>•</a:t>
            </a:r>
            <a:r>
              <a:rPr dirty="0" sz="1650" spc="1214">
                <a:solidFill>
                  <a:srgbClr val="f16d23"/>
                </a:solidFill>
                <a:latin typeface="VGLKCE+ArialMT"/>
                <a:cs typeface="VGLKCE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VGLKCE+ArialMT"/>
                <a:cs typeface="VGLKCE+ArialMT"/>
              </a:rPr>
              <a:t>Преподавательский</a:t>
            </a:r>
            <a:r>
              <a:rPr dirty="0" sz="1600">
                <a:solidFill>
                  <a:srgbClr val="000000"/>
                </a:solidFill>
                <a:latin typeface="VGLKCE+ArialMT"/>
                <a:cs typeface="VGLKCE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VGLKCE+ArialMT"/>
                <a:cs typeface="VGLKCE+ArialMT"/>
              </a:rPr>
              <a:t>состав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381809" y="1223115"/>
            <a:ext cx="1119620" cy="53754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75964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3518d"/>
                </a:solidFill>
                <a:latin typeface="VGLKCE+ArialMT"/>
                <a:cs typeface="VGLKCE+ArialMT"/>
              </a:rPr>
              <a:t>Профессор</a:t>
            </a:r>
          </a:p>
          <a:p>
            <a:pPr marL="0" marR="0">
              <a:lnSpc>
                <a:spcPts val="1295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3518d"/>
                </a:solidFill>
                <a:latin typeface="VGLKCE+ArialMT"/>
                <a:cs typeface="VGLKCE+ArialMT"/>
              </a:rPr>
              <a:t>математики</a:t>
            </a:r>
            <a:r>
              <a:rPr dirty="0" sz="1200">
                <a:solidFill>
                  <a:srgbClr val="03518d"/>
                </a:solidFill>
                <a:latin typeface="VGLKCE+ArialMT"/>
                <a:cs typeface="VGLKCE+ArialMT"/>
              </a:rPr>
              <a:t> </a:t>
            </a:r>
            <a:r>
              <a:rPr dirty="0" sz="1200">
                <a:solidFill>
                  <a:srgbClr val="03518d"/>
                </a:solidFill>
                <a:latin typeface="VGLKCE+ArialMT"/>
                <a:cs typeface="VGLKCE+ArialMT"/>
              </a:rPr>
              <a:t>и</a:t>
            </a:r>
          </a:p>
          <a:p>
            <a:pPr marL="103894" marR="0">
              <a:lnSpc>
                <a:spcPts val="1295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3518d"/>
                </a:solidFill>
                <a:latin typeface="VGLKCE+ArialMT"/>
                <a:cs typeface="VGLKCE+ArialMT"/>
              </a:rPr>
              <a:t>механики</a:t>
            </a:r>
            <a:r>
              <a:rPr dirty="0" sz="1200">
                <a:solidFill>
                  <a:srgbClr val="03518d"/>
                </a:solidFill>
                <a:latin typeface="VGLKCE+ArialMT"/>
                <a:cs typeface="VGLKCE+ArialMT"/>
              </a:rPr>
              <a:t> </a:t>
            </a:r>
            <a:r>
              <a:rPr dirty="0" sz="1200">
                <a:solidFill>
                  <a:srgbClr val="03518d"/>
                </a:solidFill>
                <a:latin typeface="VGLKCE+ArialMT"/>
                <a:cs typeface="VGLKCE+ArialMT"/>
              </a:rPr>
              <a:t>,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063603" y="1244319"/>
            <a:ext cx="1118158" cy="49592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46050" marR="0">
              <a:lnSpc>
                <a:spcPts val="12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 b="1">
                <a:solidFill>
                  <a:srgbClr val="03518d"/>
                </a:solidFill>
                <a:latin typeface="SHHQGS+Arial-BoldMT"/>
                <a:cs typeface="SHHQGS+Arial-BoldMT"/>
              </a:rPr>
              <a:t>Ведущийꢀ</a:t>
            </a:r>
          </a:p>
          <a:p>
            <a:pPr marL="0" marR="0">
              <a:lnSpc>
                <a:spcPts val="1188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 b="1">
                <a:solidFill>
                  <a:srgbClr val="03518d"/>
                </a:solidFill>
                <a:latin typeface="SHHQGS+Arial-BoldMT"/>
                <a:cs typeface="SHHQGS+Arial-BoldMT"/>
              </a:rPr>
              <a:t>программыꢀвꢀ</a:t>
            </a:r>
          </a:p>
          <a:p>
            <a:pPr marL="317500" marR="0">
              <a:lnSpc>
                <a:spcPts val="1188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 b="1">
                <a:solidFill>
                  <a:srgbClr val="03518d"/>
                </a:solidFill>
                <a:latin typeface="SHHQGS+Arial-BoldMT"/>
                <a:cs typeface="SHHQGS+Arial-BoldMT"/>
              </a:rPr>
              <a:t>КФУ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892851" y="1565594"/>
            <a:ext cx="978687" cy="53754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2138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3518d"/>
                </a:solidFill>
                <a:latin typeface="VGLKCE+ArialMT"/>
                <a:cs typeface="VGLKCE+ArialMT"/>
              </a:rPr>
              <a:t>профессор</a:t>
            </a:r>
          </a:p>
          <a:p>
            <a:pPr marL="0" marR="0">
              <a:lnSpc>
                <a:spcPts val="1295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3518d"/>
                </a:solidFill>
                <a:latin typeface="VGLKCE+ArialMT"/>
                <a:cs typeface="VGLKCE+ArialMT"/>
              </a:rPr>
              <a:t>геофизики</a:t>
            </a:r>
            <a:r>
              <a:rPr dirty="0" sz="1200">
                <a:solidFill>
                  <a:srgbClr val="03518d"/>
                </a:solidFill>
                <a:latin typeface="VGLKCE+ArialMT"/>
                <a:cs typeface="VGLKCE+ArialMT"/>
              </a:rPr>
              <a:t> </a:t>
            </a:r>
            <a:r>
              <a:rPr dirty="0" sz="1200">
                <a:solidFill>
                  <a:srgbClr val="03518d"/>
                </a:solidFill>
                <a:latin typeface="VGLKCE+ArialMT"/>
                <a:cs typeface="VGLKCE+ArialMT"/>
              </a:rPr>
              <a:t>,</a:t>
            </a:r>
          </a:p>
          <a:p>
            <a:pPr marL="55252" marR="0">
              <a:lnSpc>
                <a:spcPts val="1296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3518d"/>
                </a:solidFill>
                <a:latin typeface="VGLKCE+ArialMT"/>
                <a:cs typeface="VGLKCE+ArialMT"/>
              </a:rPr>
              <a:t>Д</a:t>
            </a:r>
            <a:r>
              <a:rPr dirty="0" sz="1200">
                <a:solidFill>
                  <a:srgbClr val="03518d"/>
                </a:solidFill>
                <a:latin typeface="VGLKCE+ArialMT"/>
                <a:cs typeface="VGLKCE+ArialMT"/>
              </a:rPr>
              <a:t> </a:t>
            </a:r>
            <a:r>
              <a:rPr dirty="0" sz="1200">
                <a:solidFill>
                  <a:srgbClr val="03518d"/>
                </a:solidFill>
                <a:latin typeface="VGLKCE+ArialMT"/>
                <a:cs typeface="VGLKCE+ArialMT"/>
              </a:rPr>
              <a:t>.</a:t>
            </a:r>
            <a:r>
              <a:rPr dirty="0" sz="1200">
                <a:solidFill>
                  <a:srgbClr val="03518d"/>
                </a:solidFill>
                <a:latin typeface="VGLKCE+ArialMT"/>
                <a:cs typeface="VGLKCE+ArialMT"/>
              </a:rPr>
              <a:t> </a:t>
            </a:r>
            <a:r>
              <a:rPr dirty="0" sz="1200">
                <a:solidFill>
                  <a:srgbClr val="03518d"/>
                </a:solidFill>
                <a:latin typeface="VGLKCE+ArialMT"/>
                <a:cs typeface="VGLKCE+ArialMT"/>
              </a:rPr>
              <a:t>г.-м.</a:t>
            </a:r>
            <a:r>
              <a:rPr dirty="0" sz="1200" spc="-114">
                <a:solidFill>
                  <a:srgbClr val="03518d"/>
                </a:solidFill>
                <a:latin typeface="VGLKCE+ArialMT"/>
                <a:cs typeface="VGLKCE+ArialMT"/>
              </a:rPr>
              <a:t> </a:t>
            </a:r>
            <a:r>
              <a:rPr dirty="0" sz="1200">
                <a:solidFill>
                  <a:srgbClr val="03518d"/>
                </a:solidFill>
                <a:latin typeface="VGLKCE+ArialMT"/>
                <a:cs typeface="VGLKCE+ArialMT"/>
              </a:rPr>
              <a:t>с</a:t>
            </a:r>
            <a:r>
              <a:rPr dirty="0" sz="1200">
                <a:solidFill>
                  <a:srgbClr val="03518d"/>
                </a:solidFill>
                <a:latin typeface="VGLKCE+ArialMT"/>
                <a:cs typeface="VGLKCE+ArialMT"/>
              </a:rPr>
              <a:t> </a:t>
            </a:r>
            <a:r>
              <a:rPr dirty="0" sz="1200">
                <a:solidFill>
                  <a:srgbClr val="03518d"/>
                </a:solidFill>
                <a:latin typeface="VGLKCE+ArialMT"/>
                <a:cs typeface="VGLKCE+ArialMT"/>
              </a:rPr>
              <a:t>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317280" y="1716891"/>
            <a:ext cx="1241299" cy="20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3518d"/>
                </a:solidFill>
                <a:latin typeface="VGLKCE+ArialMT"/>
                <a:cs typeface="VGLKCE+ArialMT"/>
              </a:rPr>
              <a:t>доктор</a:t>
            </a:r>
            <a:r>
              <a:rPr dirty="0" sz="1200">
                <a:solidFill>
                  <a:srgbClr val="03518d"/>
                </a:solidFill>
                <a:latin typeface="VGLKCE+ArialMT"/>
                <a:cs typeface="VGLKCE+ArialMT"/>
              </a:rPr>
              <a:t> </a:t>
            </a:r>
            <a:r>
              <a:rPr dirty="0" sz="1200">
                <a:solidFill>
                  <a:srgbClr val="03518d"/>
                </a:solidFill>
                <a:latin typeface="VGLKCE+ArialMT"/>
                <a:cs typeface="VGLKCE+ArialMT"/>
              </a:rPr>
              <a:t>физико-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057493" y="1737998"/>
            <a:ext cx="278730" cy="596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>
                <a:solidFill>
                  <a:srgbClr val="000000"/>
                </a:solidFill>
                <a:latin typeface="IHTCBH+Calibri-Light"/>
                <a:cs typeface="IHTCBH+Calibri-Light"/>
              </a:rPr>
              <a:t>ꢀ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940633" y="1861156"/>
            <a:ext cx="1325346" cy="53754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95275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3518d"/>
                </a:solidFill>
                <a:latin typeface="VGLKCE+ArialMT"/>
                <a:cs typeface="VGLKCE+ArialMT"/>
              </a:rPr>
              <a:t>доцент</a:t>
            </a:r>
            <a:r>
              <a:rPr dirty="0" sz="1200">
                <a:solidFill>
                  <a:srgbClr val="03518d"/>
                </a:solidFill>
                <a:latin typeface="VGLKCE+ArialMT"/>
                <a:cs typeface="VGLKCE+ArialMT"/>
              </a:rPr>
              <a:t> </a:t>
            </a:r>
            <a:r>
              <a:rPr dirty="0" sz="1200">
                <a:solidFill>
                  <a:srgbClr val="03518d"/>
                </a:solidFill>
                <a:latin typeface="VGLKCE+ArialMT"/>
                <a:cs typeface="VGLKCE+ArialMT"/>
              </a:rPr>
              <a:t>,</a:t>
            </a:r>
          </a:p>
          <a:p>
            <a:pPr marL="260287" marR="0">
              <a:lnSpc>
                <a:spcPts val="1296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3518d"/>
                </a:solidFill>
                <a:latin typeface="VGLKCE+ArialMT"/>
                <a:cs typeface="VGLKCE+ArialMT"/>
              </a:rPr>
              <a:t>кандидат</a:t>
            </a:r>
          </a:p>
          <a:p>
            <a:pPr marL="0" marR="0">
              <a:lnSpc>
                <a:spcPts val="1295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3518d"/>
                </a:solidFill>
                <a:latin typeface="VGLKCE+ArialMT"/>
                <a:cs typeface="VGLKCE+ArialMT"/>
              </a:rPr>
              <a:t>химических</a:t>
            </a:r>
            <a:r>
              <a:rPr dirty="0" sz="1200">
                <a:solidFill>
                  <a:srgbClr val="03518d"/>
                </a:solidFill>
                <a:latin typeface="VGLKCE+ArialMT"/>
                <a:cs typeface="VGLKCE+ArialMT"/>
              </a:rPr>
              <a:t> </a:t>
            </a:r>
            <a:r>
              <a:rPr dirty="0" sz="1200">
                <a:solidFill>
                  <a:srgbClr val="03518d"/>
                </a:solidFill>
                <a:latin typeface="VGLKCE+ArialMT"/>
                <a:cs typeface="VGLKCE+ArialMT"/>
              </a:rPr>
              <a:t>наук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7326247" y="1881483"/>
            <a:ext cx="1233115" cy="37295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3518d"/>
                </a:solidFill>
                <a:latin typeface="VGLKCE+ArialMT"/>
                <a:cs typeface="VGLKCE+ArialMT"/>
              </a:rPr>
              <a:t>математически</a:t>
            </a:r>
          </a:p>
          <a:p>
            <a:pPr marL="321295" marR="0">
              <a:lnSpc>
                <a:spcPts val="1296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3518d"/>
                </a:solidFill>
                <a:latin typeface="VGLKCE+ArialMT"/>
                <a:cs typeface="VGLKCE+ArialMT"/>
              </a:rPr>
              <a:t>х</a:t>
            </a:r>
            <a:r>
              <a:rPr dirty="0" sz="1200">
                <a:solidFill>
                  <a:srgbClr val="03518d"/>
                </a:solidFill>
                <a:latin typeface="VGLKCE+ArialMT"/>
                <a:cs typeface="VGLKCE+ArialMT"/>
              </a:rPr>
              <a:t> </a:t>
            </a:r>
            <a:r>
              <a:rPr dirty="0" sz="1200">
                <a:solidFill>
                  <a:srgbClr val="03518d"/>
                </a:solidFill>
                <a:latin typeface="VGLKCE+ArialMT"/>
                <a:cs typeface="VGLKCE+ArialMT"/>
              </a:rPr>
              <a:t>наук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4604696" y="1987332"/>
            <a:ext cx="278730" cy="596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>
                <a:solidFill>
                  <a:srgbClr val="000000"/>
                </a:solidFill>
                <a:latin typeface="IHTCBH+Calibri-Light"/>
                <a:cs typeface="IHTCBH+Calibri-Light"/>
              </a:rPr>
              <a:t>ꢀ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6349074" y="2388786"/>
            <a:ext cx="278730" cy="596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>
                <a:solidFill>
                  <a:srgbClr val="000000"/>
                </a:solidFill>
                <a:latin typeface="IHTCBH+Calibri-Light"/>
                <a:cs typeface="IHTCBH+Calibri-Light"/>
              </a:rPr>
              <a:t>ꢀ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6476074" y="2646928"/>
            <a:ext cx="1941338" cy="52510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0070c0"/>
                </a:solidFill>
                <a:latin typeface="SHHQGS+Arial-BoldMT"/>
                <a:cs typeface="SHHQGS+Arial-BoldMT"/>
              </a:rPr>
              <a:t>ПрофессорꢀМаксимꢀ</a:t>
            </a:r>
          </a:p>
          <a:p>
            <a:pPr marL="265441" marR="0">
              <a:lnSpc>
                <a:spcPts val="1564"/>
              </a:lnSpc>
              <a:spcBef>
                <a:spcPts val="656"/>
              </a:spcBef>
              <a:spcAft>
                <a:spcPts val="0"/>
              </a:spcAft>
            </a:pPr>
            <a:r>
              <a:rPr dirty="0" sz="1400" b="1">
                <a:solidFill>
                  <a:srgbClr val="0070c0"/>
                </a:solidFill>
                <a:latin typeface="SHHQGS+Arial-BoldMT"/>
                <a:cs typeface="SHHQGS+Arial-BoldMT"/>
              </a:rPr>
              <a:t>Храмченков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396113" y="2504393"/>
            <a:ext cx="2781734" cy="6467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 b="1">
                <a:solidFill>
                  <a:srgbClr val="0070c0"/>
                </a:solidFill>
                <a:latin typeface="SHHQGS+Arial-BoldMT"/>
                <a:cs typeface="SHHQGS+Arial-BoldMT"/>
              </a:rPr>
              <a:t>Заведующийꢀкафедройꢀразработкиꢀиꢀ</a:t>
            </a:r>
          </a:p>
          <a:p>
            <a:pPr marL="244475" marR="0">
              <a:lnSpc>
                <a:spcPts val="1188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 b="1">
                <a:solidFill>
                  <a:srgbClr val="0070c0"/>
                </a:solidFill>
                <a:latin typeface="SHHQGS+Arial-BoldMT"/>
                <a:cs typeface="SHHQGS+Arial-BoldMT"/>
              </a:rPr>
              <a:t>эксплуатацииꢀместорожденийꢀ</a:t>
            </a:r>
          </a:p>
          <a:p>
            <a:pPr marL="23018" marR="0">
              <a:lnSpc>
                <a:spcPts val="11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 b="1">
                <a:solidFill>
                  <a:srgbClr val="0070c0"/>
                </a:solidFill>
                <a:latin typeface="SHHQGS+Arial-BoldMT"/>
                <a:cs typeface="SHHQGS+Arial-BoldMT"/>
              </a:rPr>
              <a:t>трудноизвлекаемыхꢀуглеводородовꢀ</a:t>
            </a:r>
          </a:p>
          <a:p>
            <a:pPr marL="513556" marR="0">
              <a:lnSpc>
                <a:spcPts val="1188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 b="1">
                <a:solidFill>
                  <a:srgbClr val="0070c0"/>
                </a:solidFill>
                <a:latin typeface="SHHQGS+Arial-BoldMT"/>
                <a:cs typeface="SHHQGS+Arial-BoldMT"/>
              </a:rPr>
              <a:t>МихаилꢀВарфоломеев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3806940" y="2565887"/>
            <a:ext cx="1806773" cy="66345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31973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0070c0"/>
                </a:solidFill>
                <a:latin typeface="SHHQGS+Arial-BoldMT"/>
                <a:cs typeface="SHHQGS+Arial-BoldMT"/>
              </a:rPr>
              <a:t>проректорꢀКФУ</a:t>
            </a:r>
          </a:p>
          <a:p>
            <a:pPr marL="0" marR="0">
              <a:lnSpc>
                <a:spcPts val="1564"/>
              </a:lnSpc>
              <a:spcBef>
                <a:spcPts val="65"/>
              </a:spcBef>
              <a:spcAft>
                <a:spcPts val="0"/>
              </a:spcAft>
            </a:pPr>
            <a:r>
              <a:rPr dirty="0" sz="1400" b="1">
                <a:solidFill>
                  <a:srgbClr val="0070c0"/>
                </a:solidFill>
                <a:latin typeface="SHHQGS+Arial-BoldMT"/>
                <a:cs typeface="SHHQGS+Arial-BoldMT"/>
              </a:rPr>
              <a:t>ПрофессорꢀДанисꢀ</a:t>
            </a:r>
          </a:p>
          <a:p>
            <a:pPr marL="329821" marR="0">
              <a:lnSpc>
                <a:spcPts val="1564"/>
              </a:lnSpc>
              <a:spcBef>
                <a:spcPts val="115"/>
              </a:spcBef>
              <a:spcAft>
                <a:spcPts val="0"/>
              </a:spcAft>
            </a:pPr>
            <a:r>
              <a:rPr dirty="0" sz="1400" b="1">
                <a:solidFill>
                  <a:srgbClr val="0070c0"/>
                </a:solidFill>
                <a:latin typeface="SHHQGS+Arial-BoldMT"/>
                <a:cs typeface="SHHQGS+Arial-BoldMT"/>
              </a:rPr>
              <a:t>Нургалиев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7861792" y="3124207"/>
            <a:ext cx="278730" cy="596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>
                <a:solidFill>
                  <a:srgbClr val="000000"/>
                </a:solidFill>
                <a:latin typeface="IHTCBH+Calibri-Light"/>
                <a:cs typeface="IHTCBH+Calibri-Light"/>
              </a:rPr>
              <a:t>ꢀ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962198" y="3348692"/>
            <a:ext cx="1324793" cy="119591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93588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3518d"/>
                </a:solidFill>
                <a:latin typeface="VGLKCE+ArialMT"/>
                <a:cs typeface="VGLKCE+ArialMT"/>
              </a:rPr>
              <a:t>профессор</a:t>
            </a:r>
          </a:p>
          <a:p>
            <a:pPr marL="262644" marR="0">
              <a:lnSpc>
                <a:spcPts val="1295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3518d"/>
                </a:solidFill>
                <a:latin typeface="VGLKCE+ArialMT"/>
                <a:cs typeface="VGLKCE+ArialMT"/>
              </a:rPr>
              <a:t>кафедры</a:t>
            </a:r>
          </a:p>
          <a:p>
            <a:pPr marL="0" marR="0">
              <a:lnSpc>
                <a:spcPts val="1295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3518d"/>
                </a:solidFill>
                <a:latin typeface="VGLKCE+ArialMT"/>
                <a:cs typeface="VGLKCE+ArialMT"/>
              </a:rPr>
              <a:t>гидродинамичес</a:t>
            </a:r>
          </a:p>
          <a:p>
            <a:pPr marL="469813" marR="0">
              <a:lnSpc>
                <a:spcPts val="1296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3518d"/>
                </a:solidFill>
                <a:latin typeface="VGLKCE+ArialMT"/>
                <a:cs typeface="VGLKCE+ArialMT"/>
              </a:rPr>
              <a:t>ких</a:t>
            </a:r>
          </a:p>
          <a:p>
            <a:pPr marL="19905" marR="0">
              <a:lnSpc>
                <a:spcPts val="1295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3518d"/>
                </a:solidFill>
                <a:latin typeface="VGLKCE+ArialMT"/>
                <a:cs typeface="VGLKCE+ArialMT"/>
              </a:rPr>
              <a:t>исследований</a:t>
            </a:r>
            <a:r>
              <a:rPr dirty="0" sz="1200">
                <a:solidFill>
                  <a:srgbClr val="03518d"/>
                </a:solidFill>
                <a:latin typeface="VGLKCE+ArialMT"/>
                <a:cs typeface="VGLKCE+ArialMT"/>
              </a:rPr>
              <a:t> </a:t>
            </a:r>
            <a:r>
              <a:rPr dirty="0" sz="1200">
                <a:solidFill>
                  <a:srgbClr val="03518d"/>
                </a:solidFill>
                <a:latin typeface="VGLKCE+ArialMT"/>
                <a:cs typeface="VGLKCE+ArialMT"/>
              </a:rPr>
              <a:t>и</a:t>
            </a:r>
          </a:p>
          <a:p>
            <a:pPr marL="43656" marR="0">
              <a:lnSpc>
                <a:spcPts val="1295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3518d"/>
                </a:solidFill>
                <a:latin typeface="VGLKCE+ArialMT"/>
                <a:cs typeface="VGLKCE+ArialMT"/>
              </a:rPr>
              <a:t>гидродинамики</a:t>
            </a:r>
          </a:p>
          <a:p>
            <a:pPr marL="56777" marR="0">
              <a:lnSpc>
                <a:spcPts val="1296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3518d"/>
                </a:solidFill>
                <a:latin typeface="VGLKCE+ArialMT"/>
                <a:cs typeface="VGLKCE+ArialMT"/>
              </a:rPr>
              <a:t>д.т.н.</a:t>
            </a:r>
            <a:r>
              <a:rPr dirty="0" sz="1200">
                <a:solidFill>
                  <a:srgbClr val="03518d"/>
                </a:solidFill>
                <a:latin typeface="VGLKCE+ArialMT"/>
                <a:cs typeface="VGLKCE+ArialMT"/>
              </a:rPr>
              <a:t> </a:t>
            </a:r>
            <a:r>
              <a:rPr dirty="0" sz="1200">
                <a:solidFill>
                  <a:srgbClr val="03518d"/>
                </a:solidFill>
                <a:latin typeface="VGLKCE+ArialMT"/>
                <a:cs typeface="VGLKCE+ArialMT"/>
              </a:rPr>
              <a:t>п</a:t>
            </a:r>
            <a:r>
              <a:rPr dirty="0" sz="1200">
                <a:solidFill>
                  <a:srgbClr val="03518d"/>
                </a:solidFill>
                <a:latin typeface="VGLKCE+ArialMT"/>
                <a:cs typeface="VGLKCE+ArialMT"/>
              </a:rPr>
              <a:t> </a:t>
            </a:r>
            <a:r>
              <a:rPr dirty="0" sz="1200">
                <a:solidFill>
                  <a:srgbClr val="03518d"/>
                </a:solidFill>
                <a:latin typeface="VGLKCE+ArialMT"/>
                <a:cs typeface="VGLKCE+ArialMT"/>
              </a:rPr>
              <a:t>.-</a:t>
            </a:r>
            <a:r>
              <a:rPr dirty="0" sz="1200">
                <a:solidFill>
                  <a:srgbClr val="03518d"/>
                </a:solidFill>
                <a:latin typeface="VGLKCE+ArialMT"/>
                <a:cs typeface="VGLKCE+ArialMT"/>
              </a:rPr>
              <a:t> </a:t>
            </a:r>
            <a:r>
              <a:rPr dirty="0" sz="1200">
                <a:solidFill>
                  <a:srgbClr val="03518d"/>
                </a:solidFill>
                <a:latin typeface="VGLKCE+ArialMT"/>
                <a:cs typeface="VGLKCE+ArialMT"/>
              </a:rPr>
              <a:t>м</a:t>
            </a:r>
            <a:r>
              <a:rPr dirty="0" sz="1200">
                <a:solidFill>
                  <a:srgbClr val="03518d"/>
                </a:solidFill>
                <a:latin typeface="VGLKCE+ArialMT"/>
                <a:cs typeface="VGLKCE+ArialMT"/>
              </a:rPr>
              <a:t> </a:t>
            </a:r>
            <a:r>
              <a:rPr dirty="0" sz="1200">
                <a:solidFill>
                  <a:srgbClr val="03518d"/>
                </a:solidFill>
                <a:latin typeface="VGLKCE+ArialMT"/>
                <a:cs typeface="VGLKCE+ArialMT"/>
              </a:rPr>
              <a:t>.</a:t>
            </a:r>
            <a:r>
              <a:rPr dirty="0" sz="1200">
                <a:solidFill>
                  <a:srgbClr val="03518d"/>
                </a:solidFill>
                <a:latin typeface="VGLKCE+ArialMT"/>
                <a:cs typeface="VGLKCE+ArialMT"/>
              </a:rPr>
              <a:t> </a:t>
            </a:r>
            <a:r>
              <a:rPr dirty="0" sz="1200">
                <a:solidFill>
                  <a:srgbClr val="03518d"/>
                </a:solidFill>
                <a:latin typeface="VGLKCE+ArialMT"/>
                <a:cs typeface="VGLKCE+ArialMT"/>
              </a:rPr>
              <a:t>с</a:t>
            </a:r>
            <a:r>
              <a:rPr dirty="0" sz="1200">
                <a:solidFill>
                  <a:srgbClr val="03518d"/>
                </a:solidFill>
                <a:latin typeface="VGLKCE+ArialMT"/>
                <a:cs typeface="VGLKCE+ArialMT"/>
              </a:rPr>
              <a:t> </a:t>
            </a:r>
            <a:r>
              <a:rPr dirty="0" sz="1200">
                <a:solidFill>
                  <a:srgbClr val="03518d"/>
                </a:solidFill>
                <a:latin typeface="VGLKCE+ArialMT"/>
                <a:cs typeface="VGLKCE+ArialMT"/>
              </a:rPr>
              <a:t>.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4512235" y="3620913"/>
            <a:ext cx="1403300" cy="37295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3518d"/>
                </a:solidFill>
                <a:latin typeface="VGLKCE+ArialMT"/>
                <a:cs typeface="VGLKCE+ArialMT"/>
              </a:rPr>
              <a:t>Доцент,</a:t>
            </a:r>
            <a:r>
              <a:rPr dirty="0" sz="1200">
                <a:solidFill>
                  <a:srgbClr val="03518d"/>
                </a:solidFill>
                <a:latin typeface="VGLKCE+ArialMT"/>
                <a:cs typeface="VGLKCE+ArialMT"/>
              </a:rPr>
              <a:t> </a:t>
            </a:r>
            <a:r>
              <a:rPr dirty="0" sz="1200">
                <a:solidFill>
                  <a:srgbClr val="03518d"/>
                </a:solidFill>
                <a:latin typeface="VGLKCE+ArialMT"/>
                <a:cs typeface="VGLKCE+ArialMT"/>
              </a:rPr>
              <a:t>кандидат</a:t>
            </a:r>
          </a:p>
          <a:p>
            <a:pPr marL="30509" marR="0">
              <a:lnSpc>
                <a:spcPts val="1295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3518d"/>
                </a:solidFill>
                <a:latin typeface="VGLKCE+ArialMT"/>
                <a:cs typeface="VGLKCE+ArialMT"/>
              </a:rPr>
              <a:t>химических</a:t>
            </a:r>
            <a:r>
              <a:rPr dirty="0" sz="1200">
                <a:solidFill>
                  <a:srgbClr val="03518d"/>
                </a:solidFill>
                <a:latin typeface="VGLKCE+ArialMT"/>
                <a:cs typeface="VGLKCE+ArialMT"/>
              </a:rPr>
              <a:t> </a:t>
            </a:r>
            <a:r>
              <a:rPr dirty="0" sz="1200">
                <a:solidFill>
                  <a:srgbClr val="03518d"/>
                </a:solidFill>
                <a:latin typeface="VGLKCE+ArialMT"/>
                <a:cs typeface="VGLKCE+ArialMT"/>
              </a:rPr>
              <a:t>наук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7307953" y="3671486"/>
            <a:ext cx="1267753" cy="702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4982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3518d"/>
                </a:solidFill>
                <a:latin typeface="VGLKCE+ArialMT"/>
                <a:cs typeface="VGLKCE+ArialMT"/>
              </a:rPr>
              <a:t>Профессор</a:t>
            </a:r>
          </a:p>
          <a:p>
            <a:pPr marL="0" marR="0">
              <a:lnSpc>
                <a:spcPts val="1295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3518d"/>
                </a:solidFill>
                <a:latin typeface="VGLKCE+ArialMT"/>
                <a:cs typeface="VGLKCE+ArialMT"/>
              </a:rPr>
              <a:t>геологии</a:t>
            </a:r>
            <a:r>
              <a:rPr dirty="0" sz="1200">
                <a:solidFill>
                  <a:srgbClr val="03518d"/>
                </a:solidFill>
                <a:latin typeface="VGLKCE+ArialMT"/>
                <a:cs typeface="VGLKCE+ArialMT"/>
              </a:rPr>
              <a:t> </a:t>
            </a:r>
            <a:r>
              <a:rPr dirty="0" sz="1200">
                <a:solidFill>
                  <a:srgbClr val="03518d"/>
                </a:solidFill>
                <a:latin typeface="VGLKCE+ArialMT"/>
                <a:cs typeface="VGLKCE+ArialMT"/>
              </a:rPr>
              <a:t>нефти</a:t>
            </a:r>
          </a:p>
          <a:p>
            <a:pPr marL="9252" marR="0">
              <a:lnSpc>
                <a:spcPts val="1296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3518d"/>
                </a:solidFill>
                <a:latin typeface="VGLKCE+ArialMT"/>
                <a:cs typeface="VGLKCE+ArialMT"/>
              </a:rPr>
              <a:t>и</a:t>
            </a:r>
            <a:r>
              <a:rPr dirty="0" sz="1200">
                <a:solidFill>
                  <a:srgbClr val="03518d"/>
                </a:solidFill>
                <a:latin typeface="VGLKCE+ArialMT"/>
                <a:cs typeface="VGLKCE+ArialMT"/>
              </a:rPr>
              <a:t> </a:t>
            </a:r>
            <a:r>
              <a:rPr dirty="0" sz="1200">
                <a:solidFill>
                  <a:srgbClr val="03518d"/>
                </a:solidFill>
                <a:latin typeface="VGLKCE+ArialMT"/>
                <a:cs typeface="VGLKCE+ArialMT"/>
              </a:rPr>
              <a:t>газа</a:t>
            </a:r>
            <a:r>
              <a:rPr dirty="0" sz="1200">
                <a:solidFill>
                  <a:srgbClr val="03518d"/>
                </a:solidFill>
                <a:latin typeface="VGLKCE+ArialMT"/>
                <a:cs typeface="VGLKCE+ArialMT"/>
              </a:rPr>
              <a:t> </a:t>
            </a:r>
            <a:r>
              <a:rPr dirty="0" sz="1200">
                <a:solidFill>
                  <a:srgbClr val="03518d"/>
                </a:solidFill>
                <a:latin typeface="VGLKCE+ArialMT"/>
                <a:cs typeface="VGLKCE+ArialMT"/>
              </a:rPr>
              <a:t>Д</a:t>
            </a:r>
            <a:r>
              <a:rPr dirty="0" sz="1200">
                <a:solidFill>
                  <a:srgbClr val="03518d"/>
                </a:solidFill>
                <a:latin typeface="VGLKCE+ArialMT"/>
                <a:cs typeface="VGLKCE+ArialMT"/>
              </a:rPr>
              <a:t> </a:t>
            </a:r>
            <a:r>
              <a:rPr dirty="0" sz="1200">
                <a:solidFill>
                  <a:srgbClr val="03518d"/>
                </a:solidFill>
                <a:latin typeface="VGLKCE+ArialMT"/>
                <a:cs typeface="VGLKCE+ArialMT"/>
              </a:rPr>
              <a:t>.</a:t>
            </a:r>
            <a:r>
              <a:rPr dirty="0" sz="1200">
                <a:solidFill>
                  <a:srgbClr val="03518d"/>
                </a:solidFill>
                <a:latin typeface="VGLKCE+ArialMT"/>
                <a:cs typeface="VGLKCE+ArialMT"/>
              </a:rPr>
              <a:t> </a:t>
            </a:r>
            <a:r>
              <a:rPr dirty="0" sz="1200">
                <a:solidFill>
                  <a:srgbClr val="03518d"/>
                </a:solidFill>
                <a:latin typeface="VGLKCE+ArialMT"/>
                <a:cs typeface="VGLKCE+ArialMT"/>
              </a:rPr>
              <a:t>г.-м.</a:t>
            </a:r>
            <a:r>
              <a:rPr dirty="0" sz="1200" spc="-149">
                <a:solidFill>
                  <a:srgbClr val="03518d"/>
                </a:solidFill>
                <a:latin typeface="VGLKCE+ArialMT"/>
                <a:cs typeface="VGLKCE+ArialMT"/>
              </a:rPr>
              <a:t> </a:t>
            </a:r>
            <a:r>
              <a:rPr dirty="0" sz="1200">
                <a:solidFill>
                  <a:srgbClr val="03518d"/>
                </a:solidFill>
                <a:latin typeface="VGLKCE+ArialMT"/>
                <a:cs typeface="VGLKCE+ArialMT"/>
              </a:rPr>
              <a:t>с</a:t>
            </a:r>
          </a:p>
          <a:p>
            <a:pPr marL="532407" marR="0">
              <a:lnSpc>
                <a:spcPts val="1295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3518d"/>
                </a:solidFill>
                <a:latin typeface="VGLKCE+ArialMT"/>
                <a:cs typeface="VGLKCE+ArialMT"/>
              </a:rPr>
              <a:t>.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991711" y="4301670"/>
            <a:ext cx="278730" cy="596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>
                <a:solidFill>
                  <a:srgbClr val="000000"/>
                </a:solidFill>
                <a:latin typeface="IHTCBH+Calibri-Light"/>
                <a:cs typeface="IHTCBH+Calibri-Light"/>
              </a:rPr>
              <a:t>ꢀ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1118711" y="4559812"/>
            <a:ext cx="1807207" cy="236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0070c0"/>
                </a:solidFill>
                <a:latin typeface="SHHQGS+Arial-BoldMT"/>
                <a:cs typeface="SHHQGS+Arial-BoldMT"/>
              </a:rPr>
              <a:t>ПрофессорꢀМаратꢀ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3434391" y="4379084"/>
            <a:ext cx="278730" cy="596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>
                <a:solidFill>
                  <a:srgbClr val="0070c0"/>
                </a:solidFill>
                <a:latin typeface="IHTCBH+Calibri-Light"/>
                <a:cs typeface="IHTCBH+Calibri-Light"/>
              </a:rPr>
              <a:t>ꢀ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3561391" y="4637226"/>
            <a:ext cx="2221495" cy="52510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0070c0"/>
                </a:solidFill>
                <a:latin typeface="SHHQGS+Arial-BoldMT"/>
                <a:cs typeface="SHHQGS+Arial-BoldMT"/>
              </a:rPr>
              <a:t>ПрофессорꢀАлександрꢀ</a:t>
            </a:r>
          </a:p>
          <a:p>
            <a:pPr marL="565937" marR="0">
              <a:lnSpc>
                <a:spcPts val="1564"/>
              </a:lnSpc>
              <a:spcBef>
                <a:spcPts val="656"/>
              </a:spcBef>
              <a:spcAft>
                <a:spcPts val="0"/>
              </a:spcAft>
            </a:pPr>
            <a:r>
              <a:rPr dirty="0" sz="1400" b="1">
                <a:solidFill>
                  <a:srgbClr val="0070c0"/>
                </a:solidFill>
                <a:latin typeface="SHHQGS+Arial-BoldMT"/>
                <a:cs typeface="SHHQGS+Arial-BoldMT"/>
              </a:rPr>
              <a:t>Болотов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6364624" y="4384652"/>
            <a:ext cx="1940200" cy="78324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>
                <a:solidFill>
                  <a:srgbClr val="000000"/>
                </a:solidFill>
                <a:latin typeface="IHTCBH+Calibri-Light"/>
                <a:cs typeface="IHTCBH+Calibri-Light"/>
              </a:rPr>
              <a:t>ꢀ</a:t>
            </a:r>
            <a:r>
              <a:rPr dirty="0" sz="1400" b="1">
                <a:solidFill>
                  <a:srgbClr val="0070c0"/>
                </a:solidFill>
                <a:latin typeface="SHHQGS+Arial-BoldMT"/>
                <a:cs typeface="SHHQGS+Arial-BoldMT"/>
              </a:rPr>
              <a:t>ПрофессорꢀНурияꢀ</a:t>
            </a:r>
          </a:p>
          <a:p>
            <a:pPr marL="347284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0070c0"/>
                </a:solidFill>
                <a:latin typeface="SHHQGS+Arial-BoldMT"/>
                <a:cs typeface="SHHQGS+Arial-BoldMT"/>
              </a:rPr>
              <a:t>Нургалиева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8745855" y="4745533"/>
            <a:ext cx="378420" cy="2651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808080"/>
                </a:solidFill>
                <a:latin typeface="VGLKCE+ArialMT"/>
                <a:cs typeface="VGLKCE+ArialMT"/>
              </a:rPr>
              <a:t>13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1310631" y="4848183"/>
            <a:ext cx="1243508" cy="236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0070c0"/>
                </a:solidFill>
                <a:latin typeface="SHHQGS+Arial-BoldMT"/>
                <a:cs typeface="SHHQGS+Arial-BoldMT"/>
              </a:rPr>
              <a:t>Овчинников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782837" y="110087"/>
            <a:ext cx="5818410" cy="3218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3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03518d"/>
                </a:solidFill>
                <a:latin typeface="SHHQGS+Arial-BoldMT"/>
                <a:cs typeface="SHHQGS+Arial-BoldMT"/>
              </a:rPr>
              <a:t>КАЗАНСКИЙꢀФЕДЕРАЛЬНЫЙꢀУНИВЕРСИТЕТ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249979" y="384178"/>
            <a:ext cx="278730" cy="596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>
                <a:solidFill>
                  <a:srgbClr val="000000"/>
                </a:solidFill>
                <a:latin typeface="IHTCBH+Calibri-Light"/>
                <a:cs typeface="IHTCBH+Calibri-Light"/>
              </a:rPr>
              <a:t>ꢀ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194470" y="449008"/>
            <a:ext cx="4983757" cy="2651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3518d"/>
                </a:solidFill>
                <a:latin typeface="SHHQGS+Arial-BoldMT"/>
                <a:cs typeface="SHHQGS+Arial-BoldMT"/>
              </a:rPr>
              <a:t>МагистерскаяꢀпрограммаꢀPetroleumꢀEngineering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38511" y="708436"/>
            <a:ext cx="8891754" cy="2438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1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50">
                <a:solidFill>
                  <a:srgbClr val="f16d23"/>
                </a:solidFill>
                <a:latin typeface="VGLKCE+ArialMT"/>
                <a:cs typeface="VGLKCE+ArialMT"/>
              </a:rPr>
              <a:t>•</a:t>
            </a:r>
            <a:r>
              <a:rPr dirty="0" sz="1450" spc="1339">
                <a:solidFill>
                  <a:srgbClr val="f16d23"/>
                </a:solidFill>
                <a:latin typeface="VGLKCE+ArialMT"/>
                <a:cs typeface="VGLKCE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VGLKCE+ArialMT"/>
                <a:cs typeface="VGLKCE+ArialMT"/>
              </a:rPr>
              <a:t>Молодые</a:t>
            </a:r>
            <a:r>
              <a:rPr dirty="0" sz="1400">
                <a:solidFill>
                  <a:srgbClr val="000000"/>
                </a:solidFill>
                <a:latin typeface="VGLKCE+ArialMT"/>
                <a:cs typeface="VGLKCE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VGLKCE+ArialMT"/>
                <a:cs typeface="VGLKCE+ArialMT"/>
              </a:rPr>
              <a:t>преподаватели</a:t>
            </a:r>
            <a:r>
              <a:rPr dirty="0" sz="1400">
                <a:solidFill>
                  <a:srgbClr val="000000"/>
                </a:solidFill>
                <a:latin typeface="VGLKCE+ArialMT"/>
                <a:cs typeface="VGLKCE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VGLKCE+ArialMT"/>
                <a:cs typeface="VGLKCE+ArialMT"/>
              </a:rPr>
              <a:t>с</a:t>
            </a:r>
            <a:r>
              <a:rPr dirty="0" sz="1400">
                <a:solidFill>
                  <a:srgbClr val="000000"/>
                </a:solidFill>
                <a:latin typeface="VGLKCE+ArialMT"/>
                <a:cs typeface="VGLKCE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VGLKCE+ArialMT"/>
                <a:cs typeface="VGLKCE+ArialMT"/>
              </a:rPr>
              <a:t>международным</a:t>
            </a:r>
            <a:r>
              <a:rPr dirty="0" sz="1400">
                <a:solidFill>
                  <a:srgbClr val="000000"/>
                </a:solidFill>
                <a:latin typeface="VGLKCE+ArialMT"/>
                <a:cs typeface="VGLKCE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VGLKCE+ArialMT"/>
                <a:cs typeface="VGLKCE+ArialMT"/>
              </a:rPr>
              <a:t>образованием</a:t>
            </a:r>
            <a:r>
              <a:rPr dirty="0" sz="1400">
                <a:solidFill>
                  <a:srgbClr val="000000"/>
                </a:solidFill>
                <a:latin typeface="VGLKCE+ArialMT"/>
                <a:cs typeface="VGLKCE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VGLKCE+ArialMT"/>
                <a:cs typeface="VGLKCE+ArialMT"/>
              </a:rPr>
              <a:t>и</a:t>
            </a:r>
            <a:r>
              <a:rPr dirty="0" sz="1400">
                <a:solidFill>
                  <a:srgbClr val="000000"/>
                </a:solidFill>
                <a:latin typeface="VGLKCE+ArialMT"/>
                <a:cs typeface="VGLKCE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VGLKCE+ArialMT"/>
                <a:cs typeface="VGLKCE+ArialMT"/>
              </a:rPr>
              <a:t>опытом</a:t>
            </a:r>
            <a:r>
              <a:rPr dirty="0" sz="1400">
                <a:solidFill>
                  <a:srgbClr val="000000"/>
                </a:solidFill>
                <a:latin typeface="VGLKCE+ArialMT"/>
                <a:cs typeface="VGLKCE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VGLKCE+ArialMT"/>
                <a:cs typeface="VGLKCE+ArialMT"/>
              </a:rPr>
              <a:t>работы</a:t>
            </a:r>
            <a:r>
              <a:rPr dirty="0" sz="1400">
                <a:solidFill>
                  <a:srgbClr val="000000"/>
                </a:solidFill>
                <a:latin typeface="VGLKCE+ArialMT"/>
                <a:cs typeface="VGLKCE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VGLKCE+ArialMT"/>
                <a:cs typeface="VGLKCE+ArialMT"/>
              </a:rPr>
              <a:t>в</a:t>
            </a:r>
            <a:r>
              <a:rPr dirty="0" sz="1400">
                <a:solidFill>
                  <a:srgbClr val="000000"/>
                </a:solidFill>
                <a:latin typeface="VGLKCE+ArialMT"/>
                <a:cs typeface="VGLKCE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VGLKCE+ArialMT"/>
                <a:cs typeface="VGLKCE+ArialMT"/>
              </a:rPr>
              <a:t>нефтегазовой</a:t>
            </a:r>
            <a:r>
              <a:rPr dirty="0" sz="1400">
                <a:solidFill>
                  <a:srgbClr val="000000"/>
                </a:solidFill>
                <a:latin typeface="VGLKCE+ArialMT"/>
                <a:cs typeface="VGLKCE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VGLKCE+ArialMT"/>
                <a:cs typeface="VGLKCE+ArialMT"/>
              </a:rPr>
              <a:t>отрасли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692890" y="931456"/>
            <a:ext cx="1272257" cy="10313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9806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3518d"/>
                </a:solidFill>
                <a:latin typeface="VGLKCE+ArialMT"/>
                <a:cs typeface="VGLKCE+ArialMT"/>
              </a:rPr>
              <a:t>Приглашенный</a:t>
            </a:r>
          </a:p>
          <a:p>
            <a:pPr marL="166563" marR="0">
              <a:lnSpc>
                <a:spcPts val="1296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3518d"/>
                </a:solidFill>
                <a:latin typeface="VGLKCE+ArialMT"/>
                <a:cs typeface="VGLKCE+ArialMT"/>
              </a:rPr>
              <a:t>профессор</a:t>
            </a:r>
          </a:p>
          <a:p>
            <a:pPr marL="268957" marR="0">
              <a:lnSpc>
                <a:spcPts val="1295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3518d"/>
                </a:solidFill>
                <a:latin typeface="VGLKCE+ArialMT"/>
                <a:cs typeface="VGLKCE+ArialMT"/>
              </a:rPr>
              <a:t>ЮЗНУ</a:t>
            </a:r>
            <a:r>
              <a:rPr dirty="0" sz="1200">
                <a:solidFill>
                  <a:srgbClr val="03518d"/>
                </a:solidFill>
                <a:latin typeface="VGLKCE+ArialMT"/>
                <a:cs typeface="VGLKCE+ArialMT"/>
              </a:rPr>
              <a:t> </a:t>
            </a:r>
            <a:r>
              <a:rPr dirty="0" sz="1200">
                <a:solidFill>
                  <a:srgbClr val="03518d"/>
                </a:solidFill>
                <a:latin typeface="VGLKCE+ArialMT"/>
                <a:cs typeface="VGLKCE+ArialMT"/>
              </a:rPr>
              <a:t>в</a:t>
            </a:r>
          </a:p>
          <a:p>
            <a:pPr marL="272380" marR="0">
              <a:lnSpc>
                <a:spcPts val="1295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3518d"/>
                </a:solidFill>
                <a:latin typeface="VGLKCE+ArialMT"/>
                <a:cs typeface="VGLKCE+ArialMT"/>
              </a:rPr>
              <a:t>области</a:t>
            </a:r>
          </a:p>
          <a:p>
            <a:pPr marL="159568" marR="0">
              <a:lnSpc>
                <a:spcPts val="1295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3518d"/>
                </a:solidFill>
                <a:latin typeface="VGLKCE+ArialMT"/>
                <a:cs typeface="VGLKCE+ArialMT"/>
              </a:rPr>
              <a:t>разработки</a:t>
            </a:r>
          </a:p>
          <a:p>
            <a:pPr marL="0" marR="0">
              <a:lnSpc>
                <a:spcPts val="1296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3518d"/>
                </a:solidFill>
                <a:latin typeface="VGLKCE+ArialMT"/>
                <a:cs typeface="VGLKCE+ArialMT"/>
              </a:rPr>
              <a:t>месторождений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428579" y="1397292"/>
            <a:ext cx="1497285" cy="86672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0874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3518d"/>
                </a:solidFill>
                <a:latin typeface="VGLKCE+ArialMT"/>
                <a:cs typeface="VGLKCE+ArialMT"/>
              </a:rPr>
              <a:t>Старший</a:t>
            </a:r>
          </a:p>
          <a:p>
            <a:pPr marL="34552" marR="0">
              <a:lnSpc>
                <a:spcPts val="1295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3518d"/>
                </a:solidFill>
                <a:latin typeface="VGLKCE+ArialMT"/>
                <a:cs typeface="VGLKCE+ArialMT"/>
              </a:rPr>
              <a:t>преподаватель</a:t>
            </a:r>
            <a:r>
              <a:rPr dirty="0" sz="1200">
                <a:solidFill>
                  <a:srgbClr val="03518d"/>
                </a:solidFill>
                <a:latin typeface="VGLKCE+ArialMT"/>
                <a:cs typeface="VGLKCE+ArialMT"/>
              </a:rPr>
              <a:t> </a:t>
            </a:r>
            <a:r>
              <a:rPr dirty="0" sz="1200">
                <a:solidFill>
                  <a:srgbClr val="03518d"/>
                </a:solidFill>
                <a:latin typeface="VGLKCE+ArialMT"/>
                <a:cs typeface="VGLKCE+ArialMT"/>
              </a:rPr>
              <a:t>по</a:t>
            </a:r>
          </a:p>
          <a:p>
            <a:pPr marL="0" marR="0">
              <a:lnSpc>
                <a:spcPts val="1295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3518d"/>
                </a:solidFill>
                <a:latin typeface="VGLKCE+ArialMT"/>
                <a:cs typeface="VGLKCE+ArialMT"/>
              </a:rPr>
              <a:t>петрофизическому</a:t>
            </a:r>
          </a:p>
          <a:p>
            <a:pPr marL="98697" marR="0">
              <a:lnSpc>
                <a:spcPts val="1296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3518d"/>
                </a:solidFill>
                <a:latin typeface="VGLKCE+ArialMT"/>
                <a:cs typeface="VGLKCE+ArialMT"/>
              </a:rPr>
              <a:t>моделированию</a:t>
            </a:r>
          </a:p>
          <a:p>
            <a:pPr marL="332556" marR="0">
              <a:lnSpc>
                <a:spcPts val="1296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3518d"/>
                </a:solidFill>
                <a:latin typeface="VGLKCE+ArialMT"/>
                <a:cs typeface="VGLKCE+ArialMT"/>
              </a:rPr>
              <a:t>(</a:t>
            </a:r>
            <a:r>
              <a:rPr dirty="0" sz="1200">
                <a:solidFill>
                  <a:srgbClr val="03518d"/>
                </a:solidFill>
                <a:latin typeface="VGLKCE+ArialMT"/>
                <a:cs typeface="VGLKCE+ArialMT"/>
              </a:rPr>
              <a:t> </a:t>
            </a:r>
            <a:r>
              <a:rPr dirty="0" sz="1200">
                <a:solidFill>
                  <a:srgbClr val="03518d"/>
                </a:solidFill>
                <a:latin typeface="VGLKCE+ArialMT"/>
                <a:cs typeface="VGLKCE+ArialMT"/>
              </a:rPr>
              <a:t>Магистр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950001" y="1551157"/>
            <a:ext cx="1276722" cy="702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99739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3518d"/>
                </a:solidFill>
                <a:latin typeface="VGLKCE+ArialMT"/>
                <a:cs typeface="VGLKCE+ArialMT"/>
              </a:rPr>
              <a:t>Доцент</a:t>
            </a:r>
          </a:p>
          <a:p>
            <a:pPr marL="234652" marR="0">
              <a:lnSpc>
                <a:spcPts val="1295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3518d"/>
                </a:solidFill>
                <a:latin typeface="VGLKCE+ArialMT"/>
                <a:cs typeface="VGLKCE+ArialMT"/>
              </a:rPr>
              <a:t>кафедры</a:t>
            </a:r>
          </a:p>
          <a:p>
            <a:pPr marL="0" marR="0">
              <a:lnSpc>
                <a:spcPts val="1295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3518d"/>
                </a:solidFill>
                <a:latin typeface="VGLKCE+ArialMT"/>
                <a:cs typeface="VGLKCE+ArialMT"/>
              </a:rPr>
              <a:t>моделирования</a:t>
            </a:r>
          </a:p>
          <a:p>
            <a:pPr marL="186394" marR="0">
              <a:lnSpc>
                <a:spcPts val="1296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3518d"/>
                </a:solidFill>
                <a:latin typeface="VGLKCE+ArialMT"/>
                <a:cs typeface="VGLKCE+ArialMT"/>
              </a:rPr>
              <a:t>бассейнов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711196" y="2083600"/>
            <a:ext cx="1239738" cy="10313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53032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3518d"/>
                </a:solidFill>
                <a:latin typeface="VGLKCE+ArialMT"/>
                <a:cs typeface="VGLKCE+ArialMT"/>
              </a:rPr>
              <a:t>(</a:t>
            </a:r>
            <a:r>
              <a:rPr dirty="0" sz="1200">
                <a:solidFill>
                  <a:srgbClr val="03518d"/>
                </a:solidFill>
                <a:latin typeface="VGLKCE+ArialMT"/>
                <a:cs typeface="VGLKCE+ArialMT"/>
              </a:rPr>
              <a:t> </a:t>
            </a:r>
            <a:r>
              <a:rPr dirty="0" sz="1200">
                <a:solidFill>
                  <a:srgbClr val="03518d"/>
                </a:solidFill>
                <a:latin typeface="VGLKCE+ArialMT"/>
                <a:cs typeface="VGLKCE+ArialMT"/>
              </a:rPr>
              <a:t>доктор</a:t>
            </a:r>
          </a:p>
          <a:p>
            <a:pPr marL="118095" marR="0">
              <a:lnSpc>
                <a:spcPts val="1296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3518d"/>
                </a:solidFill>
                <a:latin typeface="VGLKCE+ArialMT"/>
                <a:cs typeface="VGLKCE+ArialMT"/>
              </a:rPr>
              <a:t>философии</a:t>
            </a:r>
          </a:p>
          <a:p>
            <a:pPr marL="0" marR="0">
              <a:lnSpc>
                <a:spcPts val="1296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3518d"/>
                </a:solidFill>
                <a:latin typeface="VGLKCE+ArialMT"/>
                <a:cs typeface="VGLKCE+ArialMT"/>
              </a:rPr>
              <a:t>Юго-Западного</a:t>
            </a:r>
          </a:p>
          <a:p>
            <a:pPr marL="165100" marR="0">
              <a:lnSpc>
                <a:spcPts val="1296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3518d"/>
                </a:solidFill>
                <a:latin typeface="VGLKCE+ArialMT"/>
                <a:cs typeface="VGLKCE+ArialMT"/>
              </a:rPr>
              <a:t>нефтяного</a:t>
            </a:r>
          </a:p>
          <a:p>
            <a:pPr marL="61279" marR="0">
              <a:lnSpc>
                <a:spcPts val="1296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3518d"/>
                </a:solidFill>
                <a:latin typeface="VGLKCE+ArialMT"/>
                <a:cs typeface="VGLKCE+ArialMT"/>
              </a:rPr>
              <a:t>университета</a:t>
            </a:r>
          </a:p>
          <a:p>
            <a:pPr marL="287225" marR="0">
              <a:lnSpc>
                <a:spcPts val="1296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3518d"/>
                </a:solidFill>
                <a:latin typeface="VGLKCE+ArialMT"/>
                <a:cs typeface="VGLKCE+ArialMT"/>
              </a:rPr>
              <a:t>Китая</a:t>
            </a:r>
            <a:r>
              <a:rPr dirty="0" sz="1200">
                <a:solidFill>
                  <a:srgbClr val="03518d"/>
                </a:solidFill>
                <a:latin typeface="VGLKCE+ArialMT"/>
                <a:cs typeface="VGLKCE+ArialMT"/>
              </a:rPr>
              <a:t> </a:t>
            </a:r>
            <a:r>
              <a:rPr dirty="0" sz="1200">
                <a:solidFill>
                  <a:srgbClr val="03518d"/>
                </a:solidFill>
                <a:latin typeface="VGLKCE+ArialMT"/>
                <a:cs typeface="VGLKCE+ArialMT"/>
              </a:rPr>
              <a:t>)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7662983" y="2220252"/>
            <a:ext cx="1034057" cy="37295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3518d"/>
                </a:solidFill>
                <a:latin typeface="VGLKCE+ArialMT"/>
                <a:cs typeface="VGLKCE+ArialMT"/>
              </a:rPr>
              <a:t>университет</a:t>
            </a:r>
          </a:p>
          <a:p>
            <a:pPr marL="60994" marR="0">
              <a:lnSpc>
                <a:spcPts val="1296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3518d"/>
                </a:solidFill>
                <a:latin typeface="VGLKCE+ArialMT"/>
                <a:cs typeface="VGLKCE+ArialMT"/>
              </a:rPr>
              <a:t>Альберты)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635479" y="2789192"/>
            <a:ext cx="1549449" cy="236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0070c0"/>
                </a:solidFill>
                <a:latin typeface="SHHQGS+Arial-BoldMT"/>
                <a:cs typeface="SHHQGS+Arial-BoldMT"/>
              </a:rPr>
              <a:t>РаильꢀКадыров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3321992" y="2774353"/>
            <a:ext cx="1435486" cy="236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0070c0"/>
                </a:solidFill>
                <a:latin typeface="SHHQGS+Arial-BoldMT"/>
                <a:cs typeface="SHHQGS+Arial-BoldMT"/>
              </a:rPr>
              <a:t>ЧэндонгꢀЮань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6404199" y="2796551"/>
            <a:ext cx="1399604" cy="236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0070c0"/>
                </a:solidFill>
                <a:latin typeface="SHHQGS+Arial-BoldMT"/>
                <a:cs typeface="SHHQGS+Arial-BoldMT"/>
              </a:rPr>
              <a:t>БорисꢀПлатов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941340" y="3327356"/>
            <a:ext cx="1276722" cy="7079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65881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3518d"/>
                </a:solidFill>
                <a:latin typeface="VGLKCE+ArialMT"/>
                <a:cs typeface="VGLKCE+ArialMT"/>
              </a:rPr>
              <a:t>Руководитель</a:t>
            </a:r>
          </a:p>
          <a:p>
            <a:pPr marL="338633" marR="0">
              <a:lnSpc>
                <a:spcPts val="1296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3518d"/>
                </a:solidFill>
                <a:latin typeface="VGLKCE+ArialMT"/>
                <a:cs typeface="VGLKCE+ArialMT"/>
              </a:rPr>
              <a:t>Центр</a:t>
            </a:r>
          </a:p>
          <a:p>
            <a:pPr marL="0" marR="0">
              <a:lnSpc>
                <a:spcPts val="1295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3518d"/>
                </a:solidFill>
                <a:latin typeface="VGLKCE+ArialMT"/>
                <a:cs typeface="VGLKCE+ArialMT"/>
              </a:rPr>
              <a:t>моделирования</a:t>
            </a:r>
          </a:p>
          <a:p>
            <a:pPr marL="336252" marR="0">
              <a:lnSpc>
                <a:spcPts val="1295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3518d"/>
                </a:solidFill>
                <a:latin typeface="VGLKCE+ArialMT"/>
                <a:cs typeface="VGLKCE+ArialMT"/>
              </a:rPr>
              <a:t>ТРИЗ</a:t>
            </a:r>
            <a:r>
              <a:rPr dirty="0" sz="1200">
                <a:solidFill>
                  <a:srgbClr val="000000"/>
                </a:solidFill>
                <a:latin typeface="IHTCBH+Calibri-Light"/>
                <a:cs typeface="IHTCBH+Calibri-Light"/>
              </a:rPr>
              <a:t>ꢀ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7393395" y="3345357"/>
            <a:ext cx="1272257" cy="86754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37269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3518d"/>
                </a:solidFill>
                <a:latin typeface="VGLKCE+ArialMT"/>
                <a:cs typeface="VGLKCE+ArialMT"/>
              </a:rPr>
              <a:t>Старший</a:t>
            </a:r>
          </a:p>
          <a:p>
            <a:pPr marL="25722" marR="0">
              <a:lnSpc>
                <a:spcPts val="1295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3518d"/>
                </a:solidFill>
                <a:latin typeface="VGLKCE+ArialMT"/>
                <a:cs typeface="VGLKCE+ArialMT"/>
              </a:rPr>
              <a:t>преподаватель</a:t>
            </a:r>
          </a:p>
          <a:p>
            <a:pPr marL="54731" marR="0">
              <a:lnSpc>
                <a:spcPts val="1295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3518d"/>
                </a:solidFill>
                <a:latin typeface="VGLKCE+ArialMT"/>
                <a:cs typeface="VGLKCE+ArialMT"/>
              </a:rPr>
              <a:t>по</a:t>
            </a:r>
            <a:r>
              <a:rPr dirty="0" sz="1200">
                <a:solidFill>
                  <a:srgbClr val="03518d"/>
                </a:solidFill>
                <a:latin typeface="VGLKCE+ArialMT"/>
                <a:cs typeface="VGLKCE+ArialMT"/>
              </a:rPr>
              <a:t> </a:t>
            </a:r>
            <a:r>
              <a:rPr dirty="0" sz="1200">
                <a:solidFill>
                  <a:srgbClr val="03518d"/>
                </a:solidFill>
                <a:latin typeface="VGLKCE+ArialMT"/>
                <a:cs typeface="VGLKCE+ArialMT"/>
              </a:rPr>
              <a:t>разработке</a:t>
            </a:r>
          </a:p>
          <a:p>
            <a:pPr marL="0" marR="0">
              <a:lnSpc>
                <a:spcPts val="1296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3518d"/>
                </a:solidFill>
                <a:latin typeface="VGLKCE+ArialMT"/>
                <a:cs typeface="VGLKCE+ArialMT"/>
              </a:rPr>
              <a:t>месторождений</a:t>
            </a:r>
          </a:p>
          <a:p>
            <a:pPr marL="557088" marR="0">
              <a:lnSpc>
                <a:spcPts val="1200"/>
              </a:lnSpc>
              <a:spcBef>
                <a:spcPts val="102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IHTCBH+Calibri-Light"/>
                <a:cs typeface="IHTCBH+Calibri-Light"/>
              </a:rPr>
              <a:t>ꢀ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4624361" y="3468628"/>
            <a:ext cx="1408114" cy="5741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3518d"/>
                </a:solidFill>
                <a:latin typeface="VGLKCE+ArialMT"/>
                <a:cs typeface="VGLKCE+ArialMT"/>
              </a:rPr>
              <a:t>Доцент</a:t>
            </a:r>
            <a:r>
              <a:rPr dirty="0" sz="1200">
                <a:solidFill>
                  <a:srgbClr val="03518d"/>
                </a:solidFill>
                <a:latin typeface="VGLKCE+ArialMT"/>
                <a:cs typeface="VGLKCE+ArialMT"/>
              </a:rPr>
              <a:t> </a:t>
            </a:r>
            <a:r>
              <a:rPr dirty="0" sz="1200">
                <a:solidFill>
                  <a:srgbClr val="03518d"/>
                </a:solidFill>
                <a:latin typeface="VGLKCE+ArialMT"/>
                <a:cs typeface="VGLKCE+ArialMT"/>
              </a:rPr>
              <a:t>в</a:t>
            </a:r>
            <a:r>
              <a:rPr dirty="0" sz="1200">
                <a:solidFill>
                  <a:srgbClr val="03518d"/>
                </a:solidFill>
                <a:latin typeface="VGLKCE+ArialMT"/>
                <a:cs typeface="VGLKCE+ArialMT"/>
              </a:rPr>
              <a:t> </a:t>
            </a:r>
            <a:r>
              <a:rPr dirty="0" sz="1200">
                <a:solidFill>
                  <a:srgbClr val="03518d"/>
                </a:solidFill>
                <a:latin typeface="VGLKCE+ArialMT"/>
                <a:cs typeface="VGLKCE+ArialMT"/>
              </a:rPr>
              <a:t>области</a:t>
            </a:r>
          </a:p>
          <a:p>
            <a:pPr marL="0" marR="0">
              <a:lnSpc>
                <a:spcPts val="1340"/>
              </a:lnSpc>
              <a:spcBef>
                <a:spcPts val="149"/>
              </a:spcBef>
              <a:spcAft>
                <a:spcPts val="0"/>
              </a:spcAft>
            </a:pPr>
            <a:r>
              <a:rPr dirty="0" sz="1200">
                <a:solidFill>
                  <a:srgbClr val="03518d"/>
                </a:solidFill>
                <a:latin typeface="VGLKCE+ArialMT"/>
                <a:cs typeface="VGLKCE+ArialMT"/>
              </a:rPr>
              <a:t>термодинамики</a:t>
            </a:r>
          </a:p>
          <a:p>
            <a:pPr marL="0" marR="0">
              <a:lnSpc>
                <a:spcPts val="1340"/>
              </a:lnSpc>
              <a:spcBef>
                <a:spcPts val="99"/>
              </a:spcBef>
              <a:spcAft>
                <a:spcPts val="0"/>
              </a:spcAft>
            </a:pPr>
            <a:r>
              <a:rPr dirty="0" sz="1200">
                <a:solidFill>
                  <a:srgbClr val="03518d"/>
                </a:solidFill>
                <a:latin typeface="VGLKCE+ArialMT"/>
                <a:cs typeface="VGLKCE+ArialMT"/>
              </a:rPr>
              <a:t>резервуаров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2002161" y="4150316"/>
            <a:ext cx="1141261" cy="53754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3518d"/>
                </a:solidFill>
                <a:latin typeface="VGLKCE+ArialMT"/>
                <a:cs typeface="VGLKCE+ArialMT"/>
              </a:rPr>
              <a:t>(</a:t>
            </a:r>
            <a:r>
              <a:rPr dirty="0" sz="1200">
                <a:solidFill>
                  <a:srgbClr val="03518d"/>
                </a:solidFill>
                <a:latin typeface="VGLKCE+ArialMT"/>
                <a:cs typeface="VGLKCE+ArialMT"/>
              </a:rPr>
              <a:t> </a:t>
            </a:r>
            <a:r>
              <a:rPr dirty="0" sz="1200">
                <a:solidFill>
                  <a:srgbClr val="03518d"/>
                </a:solidFill>
                <a:latin typeface="VGLKCE+ArialMT"/>
                <a:cs typeface="VGLKCE+ArialMT"/>
              </a:rPr>
              <a:t>Магистрский</a:t>
            </a:r>
          </a:p>
          <a:p>
            <a:pPr marL="59010" marR="0">
              <a:lnSpc>
                <a:spcPts val="1296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3518d"/>
                </a:solidFill>
                <a:latin typeface="VGLKCE+ArialMT"/>
                <a:cs typeface="VGLKCE+ArialMT"/>
              </a:rPr>
              <a:t>университет</a:t>
            </a:r>
          </a:p>
          <a:p>
            <a:pPr marL="62855" marR="0">
              <a:lnSpc>
                <a:spcPts val="1295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3518d"/>
                </a:solidFill>
                <a:latin typeface="VGLKCE+ArialMT"/>
                <a:cs typeface="VGLKCE+ArialMT"/>
              </a:rPr>
              <a:t>Лотарингии)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7462327" y="4332909"/>
            <a:ext cx="1127759" cy="37295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3518d"/>
                </a:solidFill>
                <a:latin typeface="VGLKCE+ArialMT"/>
                <a:cs typeface="VGLKCE+ArialMT"/>
              </a:rPr>
              <a:t>(</a:t>
            </a:r>
            <a:r>
              <a:rPr dirty="0" sz="1200">
                <a:solidFill>
                  <a:srgbClr val="03518d"/>
                </a:solidFill>
                <a:latin typeface="VGLKCE+ArialMT"/>
                <a:cs typeface="VGLKCE+ArialMT"/>
              </a:rPr>
              <a:t> </a:t>
            </a:r>
            <a:r>
              <a:rPr dirty="0" sz="1200">
                <a:solidFill>
                  <a:srgbClr val="03518d"/>
                </a:solidFill>
                <a:latin typeface="VGLKCE+ArialMT"/>
                <a:cs typeface="VGLKCE+ArialMT"/>
              </a:rPr>
              <a:t>Мастерс</a:t>
            </a:r>
            <a:r>
              <a:rPr dirty="0" sz="1200">
                <a:solidFill>
                  <a:srgbClr val="03518d"/>
                </a:solidFill>
                <a:latin typeface="VGLKCE+ArialMT"/>
                <a:cs typeface="VGLKCE+ArialMT"/>
              </a:rPr>
              <a:t> </a:t>
            </a:r>
            <a:r>
              <a:rPr dirty="0" sz="1200">
                <a:solidFill>
                  <a:srgbClr val="03518d"/>
                </a:solidFill>
                <a:latin typeface="VGLKCE+ArialMT"/>
                <a:cs typeface="VGLKCE+ArialMT"/>
              </a:rPr>
              <a:t>IFP</a:t>
            </a:r>
          </a:p>
          <a:p>
            <a:pPr marL="219099" marR="0">
              <a:lnSpc>
                <a:spcPts val="1295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3518d"/>
                </a:solidFill>
                <a:latin typeface="VGLKCE+ArialMT"/>
                <a:cs typeface="VGLKCE+ArialMT"/>
              </a:rPr>
              <a:t>школа</a:t>
            </a:r>
            <a:r>
              <a:rPr dirty="0" sz="1200">
                <a:solidFill>
                  <a:srgbClr val="03518d"/>
                </a:solidFill>
                <a:latin typeface="VGLKCE+ArialMT"/>
                <a:cs typeface="VGLKCE+ArialMT"/>
              </a:rPr>
              <a:t> </a:t>
            </a:r>
            <a:r>
              <a:rPr dirty="0" sz="1200">
                <a:solidFill>
                  <a:srgbClr val="03518d"/>
                </a:solidFill>
                <a:latin typeface="VGLKCE+ArialMT"/>
                <a:cs typeface="VGLKCE+ArialMT"/>
              </a:rPr>
              <a:t>)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6077929" y="4566300"/>
            <a:ext cx="278730" cy="596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>
                <a:solidFill>
                  <a:srgbClr val="0070c0"/>
                </a:solidFill>
                <a:latin typeface="IHTCBH+Calibri-Light"/>
                <a:cs typeface="IHTCBH+Calibri-Light"/>
              </a:rPr>
              <a:t>ꢀ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6204929" y="4824442"/>
            <a:ext cx="1258093" cy="236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0070c0"/>
                </a:solidFill>
                <a:latin typeface="SHHQGS+Arial-BoldMT"/>
                <a:cs typeface="SHHQGS+Arial-BoldMT"/>
              </a:rPr>
              <a:t>ИгорьꢀОгнев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4050514" y="4587839"/>
            <a:ext cx="278730" cy="596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>
                <a:solidFill>
                  <a:srgbClr val="0070c0"/>
                </a:solidFill>
                <a:latin typeface="IHTCBH+Calibri-Light"/>
                <a:cs typeface="IHTCBH+Calibri-Light"/>
              </a:rPr>
              <a:t>ꢀ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3252761" y="4753902"/>
            <a:ext cx="2136688" cy="2934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70c0"/>
                </a:solidFill>
                <a:latin typeface="SHHQGS+Arial-BoldMT"/>
                <a:cs typeface="SHHQGS+Arial-BoldMT"/>
              </a:rPr>
              <a:t>АлексейꢀЛубанов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8745855" y="4745533"/>
            <a:ext cx="378420" cy="2651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808080"/>
                </a:solidFill>
                <a:latin typeface="VGLKCE+ArialMT"/>
                <a:cs typeface="VGLKCE+ArialMT"/>
              </a:rPr>
              <a:t>14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626390" y="4803681"/>
            <a:ext cx="1585131" cy="236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0070c0"/>
                </a:solidFill>
                <a:latin typeface="SHHQGS+Arial-BoldMT"/>
                <a:cs typeface="SHHQGS+Arial-BoldMT"/>
              </a:rPr>
              <a:t>СергейꢀУсманов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876775" y="62453"/>
            <a:ext cx="5728989" cy="60971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73115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3518d"/>
                </a:solidFill>
                <a:latin typeface="SHHQGS+Arial-BoldMT"/>
                <a:cs typeface="SHHQGS+Arial-BoldMT"/>
              </a:rPr>
              <a:t>КАЗАНСКИЙꢀФЕДЕРАЛЬНЫЙꢀУНИВЕРСИТЕТ</a:t>
            </a:r>
          </a:p>
          <a:p>
            <a:pPr marL="0" marR="0">
              <a:lnSpc>
                <a:spcPts val="2010"/>
              </a:lnSpc>
              <a:spcBef>
                <a:spcPts val="479"/>
              </a:spcBef>
              <a:spcAft>
                <a:spcPts val="0"/>
              </a:spcAft>
            </a:pPr>
            <a:r>
              <a:rPr dirty="0" sz="1800" b="1">
                <a:solidFill>
                  <a:srgbClr val="03518d"/>
                </a:solidFill>
                <a:latin typeface="SHHQGS+Arial-BoldMT"/>
                <a:cs typeface="SHHQGS+Arial-BoldMT"/>
              </a:rPr>
              <a:t>МагистерскаяꢀпрограммаꢀPetroleumꢀEngineeringꢀ: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91096" y="714046"/>
            <a:ext cx="8707063" cy="130353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00b050"/>
                </a:solidFill>
                <a:latin typeface="SHHQGS+Arial-BoldMT"/>
                <a:cs typeface="SHHQGS+Arial-BoldMT"/>
              </a:rPr>
              <a:t>Проектныеꢀработыꢀпоꢀмоделированиюꢀиꢀсовременнымꢀлабораторнымꢀметодамꢀисследованияꢀ</a:t>
            </a:r>
          </a:p>
          <a:p>
            <a:pPr marL="0" marR="0">
              <a:lnSpc>
                <a:spcPts val="1564"/>
              </a:lnSpc>
              <a:spcBef>
                <a:spcPts val="65"/>
              </a:spcBef>
              <a:spcAft>
                <a:spcPts val="0"/>
              </a:spcAft>
            </a:pPr>
            <a:r>
              <a:rPr dirty="0" sz="1400" b="1">
                <a:solidFill>
                  <a:srgbClr val="00b050"/>
                </a:solidFill>
                <a:latin typeface="SHHQGS+Arial-BoldMT"/>
                <a:cs typeface="SHHQGS+Arial-BoldMT"/>
              </a:rPr>
              <a:t>флюидовꢀиꢀкернаꢀиꢀихꢀприменениеꢀдляꢀоптимизацииꢀразработки:</a:t>
            </a:r>
          </a:p>
          <a:p>
            <a:pPr marL="0" marR="0">
              <a:lnSpc>
                <a:spcPts val="1619"/>
              </a:lnSpc>
              <a:spcBef>
                <a:spcPts val="70"/>
              </a:spcBef>
              <a:spcAft>
                <a:spcPts val="0"/>
              </a:spcAft>
            </a:pPr>
            <a:r>
              <a:rPr dirty="0" sz="1450">
                <a:solidFill>
                  <a:srgbClr val="f16d23"/>
                </a:solidFill>
                <a:latin typeface="VGLKCE+ArialMT"/>
                <a:cs typeface="VGLKCE+ArialMT"/>
              </a:rPr>
              <a:t>•</a:t>
            </a:r>
            <a:r>
              <a:rPr dirty="0" sz="1450" spc="1339">
                <a:solidFill>
                  <a:srgbClr val="f16d23"/>
                </a:solidFill>
                <a:latin typeface="VGLKCE+ArialMT"/>
                <a:cs typeface="VGLKCE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VGLKCE+ArialMT"/>
                <a:cs typeface="VGLKCE+ArialMT"/>
              </a:rPr>
              <a:t>Проектные</a:t>
            </a:r>
            <a:r>
              <a:rPr dirty="0" sz="1400">
                <a:solidFill>
                  <a:srgbClr val="000000"/>
                </a:solidFill>
                <a:latin typeface="VGLKCE+ArialMT"/>
                <a:cs typeface="VGLKCE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VGLKCE+ArialMT"/>
                <a:cs typeface="VGLKCE+ArialMT"/>
              </a:rPr>
              <a:t>работы</a:t>
            </a:r>
            <a:r>
              <a:rPr dirty="0" sz="1400">
                <a:solidFill>
                  <a:srgbClr val="000000"/>
                </a:solidFill>
                <a:latin typeface="VGLKCE+ArialMT"/>
                <a:cs typeface="VGLKCE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VGLKCE+ArialMT"/>
                <a:cs typeface="VGLKCE+ArialMT"/>
              </a:rPr>
              <a:t>будут</a:t>
            </a:r>
            <a:r>
              <a:rPr dirty="0" sz="1400">
                <a:solidFill>
                  <a:srgbClr val="000000"/>
                </a:solidFill>
                <a:latin typeface="VGLKCE+ArialMT"/>
                <a:cs typeface="VGLKCE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VGLKCE+ArialMT"/>
                <a:cs typeface="VGLKCE+ArialMT"/>
              </a:rPr>
              <a:t>выполняться</a:t>
            </a:r>
            <a:r>
              <a:rPr dirty="0" sz="1400">
                <a:solidFill>
                  <a:srgbClr val="000000"/>
                </a:solidFill>
                <a:latin typeface="VGLKCE+ArialMT"/>
                <a:cs typeface="VGLKCE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VGLKCE+ArialMT"/>
                <a:cs typeface="VGLKCE+ArialMT"/>
              </a:rPr>
              <a:t>в</a:t>
            </a:r>
            <a:r>
              <a:rPr dirty="0" sz="1400">
                <a:solidFill>
                  <a:srgbClr val="000000"/>
                </a:solidFill>
                <a:latin typeface="VGLKCE+ArialMT"/>
                <a:cs typeface="VGLKCE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VGLKCE+ArialMT"/>
                <a:cs typeface="VGLKCE+ArialMT"/>
              </a:rPr>
              <a:t>лабораториях</a:t>
            </a:r>
            <a:r>
              <a:rPr dirty="0" sz="1400">
                <a:solidFill>
                  <a:srgbClr val="000000"/>
                </a:solidFill>
                <a:latin typeface="VGLKCE+ArialMT"/>
                <a:cs typeface="VGLKCE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VGLKCE+ArialMT"/>
                <a:cs typeface="VGLKCE+ArialMT"/>
              </a:rPr>
              <a:t>КФУ:</a:t>
            </a:r>
            <a:r>
              <a:rPr dirty="0" sz="1400">
                <a:solidFill>
                  <a:srgbClr val="000000"/>
                </a:solidFill>
                <a:latin typeface="VGLKCE+ArialMT"/>
                <a:cs typeface="VGLKCE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VGLKCE+ArialMT"/>
                <a:cs typeface="VGLKCE+ArialMT"/>
              </a:rPr>
              <a:t>анализ</a:t>
            </a:r>
            <a:r>
              <a:rPr dirty="0" sz="1400">
                <a:solidFill>
                  <a:srgbClr val="000000"/>
                </a:solidFill>
                <a:latin typeface="VGLKCE+ArialMT"/>
                <a:cs typeface="VGLKCE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VGLKCE+ArialMT"/>
                <a:cs typeface="VGLKCE+ArialMT"/>
              </a:rPr>
              <a:t>керна,</a:t>
            </a:r>
            <a:r>
              <a:rPr dirty="0" sz="1400">
                <a:solidFill>
                  <a:srgbClr val="000000"/>
                </a:solidFill>
                <a:latin typeface="VGLKCE+ArialMT"/>
                <a:cs typeface="VGLKCE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VGLKCE+ArialMT"/>
                <a:cs typeface="VGLKCE+ArialMT"/>
              </a:rPr>
              <a:t>геомеханика</a:t>
            </a:r>
            <a:r>
              <a:rPr dirty="0" sz="1400">
                <a:solidFill>
                  <a:srgbClr val="000000"/>
                </a:solidFill>
                <a:latin typeface="VGLKCE+ArialMT"/>
                <a:cs typeface="VGLKCE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VGLKCE+ArialMT"/>
                <a:cs typeface="VGLKCE+ArialMT"/>
              </a:rPr>
              <a:t>,</a:t>
            </a:r>
            <a:r>
              <a:rPr dirty="0" sz="1400">
                <a:solidFill>
                  <a:srgbClr val="000000"/>
                </a:solidFill>
                <a:latin typeface="VGLKCE+ArialMT"/>
                <a:cs typeface="VGLKCE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VGLKCE+ArialMT"/>
                <a:cs typeface="VGLKCE+ArialMT"/>
              </a:rPr>
              <a:t>геохимия,</a:t>
            </a:r>
          </a:p>
          <a:p>
            <a:pPr marL="285750" marR="0">
              <a:lnSpc>
                <a:spcPts val="1564"/>
              </a:lnSpc>
              <a:spcBef>
                <a:spcPts val="105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VGLKCE+ArialMT"/>
                <a:cs typeface="VGLKCE+ArialMT"/>
              </a:rPr>
              <a:t>петрофизика</a:t>
            </a:r>
            <a:r>
              <a:rPr dirty="0" sz="1400">
                <a:solidFill>
                  <a:srgbClr val="000000"/>
                </a:solidFill>
                <a:latin typeface="VGLKCE+ArialMT"/>
                <a:cs typeface="VGLKCE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VGLKCE+ArialMT"/>
                <a:cs typeface="VGLKCE+ArialMT"/>
              </a:rPr>
              <a:t>,</a:t>
            </a:r>
            <a:r>
              <a:rPr dirty="0" sz="1400">
                <a:solidFill>
                  <a:srgbClr val="000000"/>
                </a:solidFill>
                <a:latin typeface="VGLKCE+ArialMT"/>
                <a:cs typeface="VGLKCE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VGLKCE+ArialMT"/>
                <a:cs typeface="VGLKCE+ArialMT"/>
              </a:rPr>
              <a:t>томография,</a:t>
            </a:r>
            <a:r>
              <a:rPr dirty="0" sz="1400">
                <a:solidFill>
                  <a:srgbClr val="000000"/>
                </a:solidFill>
                <a:latin typeface="VGLKCE+ArialMT"/>
                <a:cs typeface="VGLKCE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VGLKCE+ArialMT"/>
                <a:cs typeface="VGLKCE+ArialMT"/>
              </a:rPr>
              <a:t>изотопный</a:t>
            </a:r>
            <a:r>
              <a:rPr dirty="0" sz="1400">
                <a:solidFill>
                  <a:srgbClr val="000000"/>
                </a:solidFill>
                <a:latin typeface="VGLKCE+ArialMT"/>
                <a:cs typeface="VGLKCE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VGLKCE+ArialMT"/>
                <a:cs typeface="VGLKCE+ArialMT"/>
              </a:rPr>
              <a:t>анализ,</a:t>
            </a:r>
            <a:r>
              <a:rPr dirty="0" sz="1400">
                <a:solidFill>
                  <a:srgbClr val="000000"/>
                </a:solidFill>
                <a:latin typeface="VGLKCE+ArialMT"/>
                <a:cs typeface="VGLKCE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VGLKCE+ArialMT"/>
                <a:cs typeface="VGLKCE+ArialMT"/>
              </a:rPr>
              <a:t>PVT,</a:t>
            </a:r>
            <a:r>
              <a:rPr dirty="0" sz="1400">
                <a:solidFill>
                  <a:srgbClr val="000000"/>
                </a:solidFill>
                <a:latin typeface="VGLKCE+ArialMT"/>
                <a:cs typeface="VGLKCE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VGLKCE+ArialMT"/>
                <a:cs typeface="VGLKCE+ArialMT"/>
              </a:rPr>
              <a:t>EOR,</a:t>
            </a:r>
            <a:r>
              <a:rPr dirty="0" sz="1400">
                <a:solidFill>
                  <a:srgbClr val="000000"/>
                </a:solidFill>
                <a:latin typeface="VGLKCE+ArialMT"/>
                <a:cs typeface="VGLKCE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VGLKCE+ArialMT"/>
                <a:cs typeface="VGLKCE+ArialMT"/>
              </a:rPr>
              <a:t>исследование</a:t>
            </a:r>
            <a:r>
              <a:rPr dirty="0" sz="1400">
                <a:solidFill>
                  <a:srgbClr val="000000"/>
                </a:solidFill>
                <a:latin typeface="VGLKCE+ArialMT"/>
                <a:cs typeface="VGLKCE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VGLKCE+ArialMT"/>
                <a:cs typeface="VGLKCE+ArialMT"/>
              </a:rPr>
              <a:t>флюидов</a:t>
            </a:r>
          </a:p>
          <a:p>
            <a:pPr marL="0" marR="0">
              <a:lnSpc>
                <a:spcPts val="1619"/>
              </a:lnSpc>
              <a:spcBef>
                <a:spcPts val="70"/>
              </a:spcBef>
              <a:spcAft>
                <a:spcPts val="0"/>
              </a:spcAft>
            </a:pPr>
            <a:r>
              <a:rPr dirty="0" sz="1450">
                <a:solidFill>
                  <a:srgbClr val="f16d23"/>
                </a:solidFill>
                <a:latin typeface="VGLKCE+ArialMT"/>
                <a:cs typeface="VGLKCE+ArialMT"/>
              </a:rPr>
              <a:t>•</a:t>
            </a:r>
            <a:r>
              <a:rPr dirty="0" sz="1450" spc="1339">
                <a:solidFill>
                  <a:srgbClr val="f16d23"/>
                </a:solidFill>
                <a:latin typeface="VGLKCE+ArialMT"/>
                <a:cs typeface="VGLKCE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VGLKCE+ArialMT"/>
                <a:cs typeface="VGLKCE+ArialMT"/>
              </a:rPr>
              <a:t>Центр</a:t>
            </a:r>
            <a:r>
              <a:rPr dirty="0" sz="1400">
                <a:solidFill>
                  <a:srgbClr val="000000"/>
                </a:solidFill>
                <a:latin typeface="VGLKCE+ArialMT"/>
                <a:cs typeface="VGLKCE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VGLKCE+ArialMT"/>
                <a:cs typeface="VGLKCE+ArialMT"/>
              </a:rPr>
              <a:t>3D</a:t>
            </a:r>
            <a:r>
              <a:rPr dirty="0" sz="1400">
                <a:solidFill>
                  <a:srgbClr val="000000"/>
                </a:solidFill>
                <a:latin typeface="VGLKCE+ArialMT"/>
                <a:cs typeface="VGLKCE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VGLKCE+ArialMT"/>
                <a:cs typeface="VGLKCE+ArialMT"/>
              </a:rPr>
              <a:t>моделирования</a:t>
            </a:r>
            <a:r>
              <a:rPr dirty="0" sz="1400">
                <a:solidFill>
                  <a:srgbClr val="000000"/>
                </a:solidFill>
                <a:latin typeface="VGLKCE+ArialMT"/>
                <a:cs typeface="VGLKCE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VGLKCE+ArialMT"/>
                <a:cs typeface="VGLKCE+ArialMT"/>
              </a:rPr>
              <a:t>и</a:t>
            </a:r>
            <a:r>
              <a:rPr dirty="0" sz="1400">
                <a:solidFill>
                  <a:srgbClr val="000000"/>
                </a:solidFill>
                <a:latin typeface="VGLKCE+ArialMT"/>
                <a:cs typeface="VGLKCE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VGLKCE+ArialMT"/>
                <a:cs typeface="VGLKCE+ArialMT"/>
              </a:rPr>
              <a:t>новейшее</a:t>
            </a:r>
            <a:r>
              <a:rPr dirty="0" sz="1400">
                <a:solidFill>
                  <a:srgbClr val="000000"/>
                </a:solidFill>
                <a:latin typeface="VGLKCE+ArialMT"/>
                <a:cs typeface="VGLKCE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VGLKCE+ArialMT"/>
                <a:cs typeface="VGLKCE+ArialMT"/>
              </a:rPr>
              <a:t>программное</a:t>
            </a:r>
            <a:r>
              <a:rPr dirty="0" sz="1400">
                <a:solidFill>
                  <a:srgbClr val="000000"/>
                </a:solidFill>
                <a:latin typeface="VGLKCE+ArialMT"/>
                <a:cs typeface="VGLKCE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VGLKCE+ArialMT"/>
                <a:cs typeface="VGLKCE+ArialMT"/>
              </a:rPr>
              <a:t>обеспечение:</a:t>
            </a:r>
            <a:r>
              <a:rPr dirty="0" sz="1400">
                <a:solidFill>
                  <a:srgbClr val="000000"/>
                </a:solidFill>
                <a:latin typeface="VGLKCE+ArialMT"/>
                <a:cs typeface="VGLKCE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VGLKCE+ArialMT"/>
                <a:cs typeface="VGLKCE+ArialMT"/>
              </a:rPr>
              <a:t>CMG,</a:t>
            </a:r>
            <a:r>
              <a:rPr dirty="0" sz="1400">
                <a:solidFill>
                  <a:srgbClr val="000000"/>
                </a:solidFill>
                <a:latin typeface="VGLKCE+ArialMT"/>
                <a:cs typeface="VGLKCE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VGLKCE+ArialMT"/>
                <a:cs typeface="VGLKCE+ArialMT"/>
              </a:rPr>
              <a:t>Schlumberger,</a:t>
            </a:r>
            <a:r>
              <a:rPr dirty="0" sz="1400">
                <a:solidFill>
                  <a:srgbClr val="000000"/>
                </a:solidFill>
                <a:latin typeface="VGLKCE+ArialMT"/>
                <a:cs typeface="VGLKCE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VGLKCE+ArialMT"/>
                <a:cs typeface="VGLKCE+ArialMT"/>
              </a:rPr>
              <a:t>Roxar</a:t>
            </a:r>
            <a:r>
              <a:rPr dirty="0" sz="1400">
                <a:solidFill>
                  <a:srgbClr val="000000"/>
                </a:solidFill>
                <a:latin typeface="VGLKCE+ArialMT"/>
                <a:cs typeface="VGLKCE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VGLKCE+ArialMT"/>
                <a:cs typeface="VGLKCE+ArialMT"/>
              </a:rPr>
              <a:t>,</a:t>
            </a:r>
          </a:p>
          <a:p>
            <a:pPr marL="285750" marR="0">
              <a:lnSpc>
                <a:spcPts val="1564"/>
              </a:lnSpc>
              <a:spcBef>
                <a:spcPts val="105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VGLKCE+ArialMT"/>
                <a:cs typeface="VGLKCE+ArialMT"/>
              </a:rPr>
              <a:t>Rosneft</a:t>
            </a:r>
            <a:r>
              <a:rPr dirty="0" sz="1400">
                <a:solidFill>
                  <a:srgbClr val="000000"/>
                </a:solidFill>
                <a:latin typeface="VGLKCE+ArialMT"/>
                <a:cs typeface="VGLKCE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VGLKCE+ArialMT"/>
                <a:cs typeface="VGLKCE+ArialMT"/>
              </a:rPr>
              <a:t>,</a:t>
            </a:r>
            <a:r>
              <a:rPr dirty="0" sz="1400">
                <a:solidFill>
                  <a:srgbClr val="000000"/>
                </a:solidFill>
                <a:latin typeface="VGLKCE+ArialMT"/>
                <a:cs typeface="VGLKCE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VGLKCE+ArialMT"/>
                <a:cs typeface="VGLKCE+ArialMT"/>
              </a:rPr>
              <a:t>Beicip-Franlab</a:t>
            </a:r>
            <a:r>
              <a:rPr dirty="0" sz="1400">
                <a:solidFill>
                  <a:srgbClr val="000000"/>
                </a:solidFill>
                <a:latin typeface="VGLKCE+ArialMT"/>
                <a:cs typeface="VGLKCE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VGLKCE+ArialMT"/>
                <a:cs typeface="VGLKCE+ArialMT"/>
              </a:rPr>
              <a:t>,</a:t>
            </a:r>
            <a:r>
              <a:rPr dirty="0" sz="1400">
                <a:solidFill>
                  <a:srgbClr val="000000"/>
                </a:solidFill>
                <a:latin typeface="VGLKCE+ArialMT"/>
                <a:cs typeface="VGLKCE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VGLKCE+ArialMT"/>
                <a:cs typeface="VGLKCE+ArialMT"/>
              </a:rPr>
              <a:t>RFD</a:t>
            </a:r>
            <a:r>
              <a:rPr dirty="0" sz="1400">
                <a:solidFill>
                  <a:srgbClr val="000000"/>
                </a:solidFill>
                <a:latin typeface="VGLKCE+ArialMT"/>
                <a:cs typeface="VGLKCE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VGLKCE+ArialMT"/>
                <a:cs typeface="VGLKCE+ArialMT"/>
              </a:rPr>
              <a:t>и</a:t>
            </a:r>
            <a:r>
              <a:rPr dirty="0" sz="1400">
                <a:solidFill>
                  <a:srgbClr val="000000"/>
                </a:solidFill>
                <a:latin typeface="VGLKCE+ArialMT"/>
                <a:cs typeface="VGLKCE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VGLKCE+ArialMT"/>
                <a:cs typeface="VGLKCE+ArialMT"/>
              </a:rPr>
              <a:t>др.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622030" y="4745533"/>
            <a:ext cx="378420" cy="2651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808080"/>
                </a:solidFill>
                <a:latin typeface="VGLKCE+ArialMT"/>
                <a:cs typeface="VGLKCE+ArialMT"/>
              </a:rPr>
              <a:t>15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77123" y="588223"/>
            <a:ext cx="6951612" cy="37861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03518d"/>
                </a:solidFill>
                <a:latin typeface="SHHQGS+Arial-BoldMT"/>
                <a:cs typeface="SHHQGS+Arial-BoldMT"/>
              </a:rPr>
              <a:t>КАЗАНСКИЙꢀФЕДЕРАЛЬНЫЙꢀУНИВЕРСИТЕТ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11478" y="1482459"/>
            <a:ext cx="3053442" cy="2438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1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50">
                <a:solidFill>
                  <a:srgbClr val="f16d23"/>
                </a:solidFill>
                <a:latin typeface="VGLKCE+ArialMT"/>
                <a:cs typeface="VGLKCE+ArialMT"/>
              </a:rPr>
              <a:t>•</a:t>
            </a:r>
            <a:r>
              <a:rPr dirty="0" sz="1450" spc="1339">
                <a:solidFill>
                  <a:srgbClr val="f16d23"/>
                </a:solidFill>
                <a:latin typeface="VGLKCE+ArialMT"/>
                <a:cs typeface="VGLKCE+ArialMT"/>
              </a:rPr>
              <a:t> </a:t>
            </a:r>
            <a:r>
              <a:rPr dirty="0" sz="1400" b="1">
                <a:solidFill>
                  <a:srgbClr val="f16d23"/>
                </a:solidFill>
                <a:latin typeface="SHHQGS+Arial-BoldMT"/>
                <a:cs typeface="SHHQGS+Arial-BoldMT"/>
              </a:rPr>
              <a:t>5+ꢀзвездыꢀ</a:t>
            </a:r>
            <a:r>
              <a:rPr dirty="0" sz="1400">
                <a:solidFill>
                  <a:srgbClr val="000000"/>
                </a:solidFill>
                <a:latin typeface="VGLKCE+ArialMT"/>
                <a:cs typeface="VGLKCE+ArialMT"/>
              </a:rPr>
              <a:t>в</a:t>
            </a:r>
            <a:r>
              <a:rPr dirty="0" sz="1400">
                <a:solidFill>
                  <a:srgbClr val="000000"/>
                </a:solidFill>
                <a:latin typeface="VGLKCE+ArialMT"/>
                <a:cs typeface="VGLKCE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VGLKCE+ArialMT"/>
                <a:cs typeface="VGLKCE+ArialMT"/>
              </a:rPr>
              <a:t>мировом</a:t>
            </a:r>
            <a:r>
              <a:rPr dirty="0" sz="1400">
                <a:solidFill>
                  <a:srgbClr val="000000"/>
                </a:solidFill>
                <a:latin typeface="VGLKCE+ArialMT"/>
                <a:cs typeface="VGLKCE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VGLKCE+ArialMT"/>
                <a:cs typeface="VGLKCE+ArialMT"/>
              </a:rPr>
              <a:t>рейтинге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11478" y="1653147"/>
            <a:ext cx="4473119" cy="75589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1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50">
                <a:solidFill>
                  <a:srgbClr val="f16d23"/>
                </a:solidFill>
                <a:latin typeface="VGLKCE+ArialMT"/>
                <a:cs typeface="VGLKCE+ArialMT"/>
              </a:rPr>
              <a:t>•</a:t>
            </a:r>
            <a:r>
              <a:rPr dirty="0" sz="1450" spc="1339">
                <a:solidFill>
                  <a:srgbClr val="f16d23"/>
                </a:solidFill>
                <a:latin typeface="VGLKCE+ArialMT"/>
                <a:cs typeface="VGLKCE+ArialMT"/>
              </a:rPr>
              <a:t> </a:t>
            </a:r>
            <a:r>
              <a:rPr dirty="0" sz="1400" b="1">
                <a:solidFill>
                  <a:srgbClr val="f16d23"/>
                </a:solidFill>
                <a:latin typeface="SHHQGS+Arial-BoldMT"/>
                <a:cs typeface="SHHQGS+Arial-BoldMT"/>
              </a:rPr>
              <a:t>#347ꢀ</a:t>
            </a:r>
            <a:r>
              <a:rPr dirty="0" sz="1400">
                <a:solidFill>
                  <a:srgbClr val="000000"/>
                </a:solidFill>
                <a:latin typeface="VGLKCE+ArialMT"/>
                <a:cs typeface="VGLKCE+ArialMT"/>
              </a:rPr>
              <a:t>в</a:t>
            </a:r>
            <a:r>
              <a:rPr dirty="0" sz="1400">
                <a:solidFill>
                  <a:srgbClr val="000000"/>
                </a:solidFill>
                <a:latin typeface="VGLKCE+ArialMT"/>
                <a:cs typeface="VGLKCE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VGLKCE+ArialMT"/>
                <a:cs typeface="VGLKCE+ArialMT"/>
              </a:rPr>
              <a:t>рейтинге</a:t>
            </a:r>
            <a:r>
              <a:rPr dirty="0" sz="1400">
                <a:solidFill>
                  <a:srgbClr val="000000"/>
                </a:solidFill>
                <a:latin typeface="VGLKCE+ArialMT"/>
                <a:cs typeface="VGLKCE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VGLKCE+ArialMT"/>
                <a:cs typeface="VGLKCE+ArialMT"/>
              </a:rPr>
              <a:t>университетов</a:t>
            </a:r>
            <a:r>
              <a:rPr dirty="0" sz="1400">
                <a:solidFill>
                  <a:srgbClr val="000000"/>
                </a:solidFill>
                <a:latin typeface="VGLKCE+ArialMT"/>
                <a:cs typeface="VGLKCE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VGLKCE+ArialMT"/>
                <a:cs typeface="VGLKCE+ArialMT"/>
              </a:rPr>
              <a:t>QS</a:t>
            </a:r>
          </a:p>
          <a:p>
            <a:pPr marL="0" marR="0">
              <a:lnSpc>
                <a:spcPts val="1344"/>
              </a:lnSpc>
              <a:spcBef>
                <a:spcPts val="50"/>
              </a:spcBef>
              <a:spcAft>
                <a:spcPts val="0"/>
              </a:spcAft>
            </a:pPr>
            <a:r>
              <a:rPr dirty="0" sz="1450">
                <a:solidFill>
                  <a:srgbClr val="f16d23"/>
                </a:solidFill>
                <a:latin typeface="VGLKCE+ArialMT"/>
                <a:cs typeface="VGLKCE+ArialMT"/>
              </a:rPr>
              <a:t>•</a:t>
            </a:r>
            <a:r>
              <a:rPr dirty="0" sz="1450" spc="1339">
                <a:solidFill>
                  <a:srgbClr val="f16d23"/>
                </a:solidFill>
                <a:latin typeface="VGLKCE+ArialMT"/>
                <a:cs typeface="VGLKCE+ArialMT"/>
              </a:rPr>
              <a:t> </a:t>
            </a:r>
            <a:r>
              <a:rPr dirty="0" sz="1400" b="1">
                <a:solidFill>
                  <a:srgbClr val="f16d23"/>
                </a:solidFill>
                <a:latin typeface="SHHQGS+Arial-BoldMT"/>
                <a:cs typeface="SHHQGS+Arial-BoldMT"/>
              </a:rPr>
              <a:t>№ꢀ51-100ꢀвꢀ</a:t>
            </a:r>
            <a:r>
              <a:rPr dirty="0" sz="1400">
                <a:solidFill>
                  <a:srgbClr val="000000"/>
                </a:solidFill>
                <a:latin typeface="VGLKCE+ArialMT"/>
                <a:cs typeface="VGLKCE+ArialMT"/>
              </a:rPr>
              <a:t>рейтинге</a:t>
            </a:r>
            <a:r>
              <a:rPr dirty="0" sz="1400">
                <a:solidFill>
                  <a:srgbClr val="000000"/>
                </a:solidFill>
                <a:latin typeface="VGLKCE+ArialMT"/>
                <a:cs typeface="VGLKCE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VGLKCE+ArialMT"/>
                <a:cs typeface="VGLKCE+ArialMT"/>
              </a:rPr>
              <a:t>университетов</a:t>
            </a:r>
            <a:r>
              <a:rPr dirty="0" sz="1400">
                <a:solidFill>
                  <a:srgbClr val="000000"/>
                </a:solidFill>
                <a:latin typeface="VGLKCE+ArialMT"/>
                <a:cs typeface="VGLKCE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VGLKCE+ArialMT"/>
                <a:cs typeface="VGLKCE+ArialMT"/>
              </a:rPr>
              <a:t>мира</a:t>
            </a:r>
            <a:r>
              <a:rPr dirty="0" sz="1400">
                <a:solidFill>
                  <a:srgbClr val="000000"/>
                </a:solidFill>
                <a:latin typeface="VGLKCE+ArialMT"/>
                <a:cs typeface="VGLKCE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VGLKCE+ArialMT"/>
                <a:cs typeface="VGLKCE+ArialMT"/>
              </a:rPr>
              <a:t>QS</a:t>
            </a:r>
            <a:r>
              <a:rPr dirty="0" sz="1400">
                <a:solidFill>
                  <a:srgbClr val="000000"/>
                </a:solidFill>
                <a:latin typeface="VGLKCE+ArialMT"/>
                <a:cs typeface="VGLKCE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VGLKCE+ArialMT"/>
                <a:cs typeface="VGLKCE+ArialMT"/>
              </a:rPr>
              <a:t>по</a:t>
            </a:r>
          </a:p>
          <a:p>
            <a:pPr marL="285750" marR="0">
              <a:lnSpc>
                <a:spcPts val="130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VGLKCE+ArialMT"/>
                <a:cs typeface="VGLKCE+ArialMT"/>
              </a:rPr>
              <a:t>предмету</a:t>
            </a:r>
            <a:r>
              <a:rPr dirty="0" sz="1400">
                <a:solidFill>
                  <a:srgbClr val="000000"/>
                </a:solidFill>
                <a:latin typeface="VGLKCE+ArialMT"/>
                <a:cs typeface="VGLKCE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VGLKCE+ArialMT"/>
                <a:cs typeface="VGLKCE+ArialMT"/>
              </a:rPr>
              <a:t>2021</a:t>
            </a:r>
            <a:r>
              <a:rPr dirty="0" sz="1400">
                <a:solidFill>
                  <a:srgbClr val="000000"/>
                </a:solidFill>
                <a:latin typeface="VGLKCE+ArialMT"/>
                <a:cs typeface="VGLKCE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VGLKCE+ArialMT"/>
                <a:cs typeface="VGLKCE+ArialMT"/>
              </a:rPr>
              <a:t>г.: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нефтегазовая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инженерия</a:t>
            </a:r>
          </a:p>
          <a:p>
            <a:pPr marL="0" marR="0">
              <a:lnSpc>
                <a:spcPts val="138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50">
                <a:solidFill>
                  <a:srgbClr val="f16d23"/>
                </a:solidFill>
                <a:latin typeface="VGLKCE+ArialMT"/>
                <a:cs typeface="VGLKCE+ArialMT"/>
              </a:rPr>
              <a:t>•</a:t>
            </a:r>
            <a:r>
              <a:rPr dirty="0" sz="1450" spc="1339">
                <a:solidFill>
                  <a:srgbClr val="f16d23"/>
                </a:solidFill>
                <a:latin typeface="VGLKCE+ArialMT"/>
                <a:cs typeface="VGLKCE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VGLKCE+ArialMT"/>
                <a:cs typeface="VGLKCE+ArialMT"/>
              </a:rPr>
              <a:t>Количество</a:t>
            </a:r>
            <a:r>
              <a:rPr dirty="0" sz="1400">
                <a:solidFill>
                  <a:srgbClr val="000000"/>
                </a:solidFill>
                <a:latin typeface="VGLKCE+ArialMT"/>
                <a:cs typeface="VGLKCE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VGLKCE+ArialMT"/>
                <a:cs typeface="VGLKCE+ArialMT"/>
              </a:rPr>
              <a:t>учащихся</a:t>
            </a:r>
            <a:r>
              <a:rPr dirty="0" sz="1400">
                <a:solidFill>
                  <a:srgbClr val="000000"/>
                </a:solidFill>
                <a:latin typeface="VGLKCE+ArialMT"/>
                <a:cs typeface="VGLKCE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VGLKCE+ArialMT"/>
                <a:cs typeface="VGLKCE+ArialMT"/>
              </a:rPr>
              <a:t>более</a:t>
            </a:r>
            <a:r>
              <a:rPr dirty="0" sz="1400" spc="-127">
                <a:solidFill>
                  <a:srgbClr val="000000"/>
                </a:solidFill>
                <a:latin typeface="VGLKCE+ArialMT"/>
                <a:cs typeface="VGLKCE+ArialMT"/>
              </a:rPr>
              <a:t> </a:t>
            </a:r>
            <a:r>
              <a:rPr dirty="0" sz="1400" b="1">
                <a:solidFill>
                  <a:srgbClr val="f16d23"/>
                </a:solidFill>
                <a:latin typeface="SHHQGS+Arial-BoldMT"/>
                <a:cs typeface="SHHQGS+Arial-BoldMT"/>
              </a:rPr>
              <a:t>45000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11478" y="2330725"/>
            <a:ext cx="216870" cy="2438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1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50">
                <a:solidFill>
                  <a:srgbClr val="f16d23"/>
                </a:solidFill>
                <a:latin typeface="VGLKCE+ArialMT"/>
                <a:cs typeface="VGLKCE+ArialMT"/>
              </a:rPr>
              <a:t>•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97228" y="2336474"/>
            <a:ext cx="2032722" cy="24350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И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учителей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более</a:t>
            </a:r>
            <a:r>
              <a:rPr dirty="0" sz="1400" spc="3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f16d23"/>
                </a:solidFill>
                <a:latin typeface="SHHQGS+Arial-BoldMT"/>
                <a:cs typeface="SHHQGS+Arial-BoldMT"/>
              </a:rPr>
              <a:t>10000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11478" y="2506588"/>
            <a:ext cx="4075152" cy="2438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1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50">
                <a:solidFill>
                  <a:srgbClr val="f16d23"/>
                </a:solidFill>
                <a:latin typeface="VGLKCE+ArialMT"/>
                <a:cs typeface="VGLKCE+ArialMT"/>
              </a:rPr>
              <a:t>•</a:t>
            </a:r>
            <a:r>
              <a:rPr dirty="0" sz="1450" spc="1339">
                <a:solidFill>
                  <a:srgbClr val="f16d23"/>
                </a:solidFill>
                <a:latin typeface="VGLKCE+ArialMT"/>
                <a:cs typeface="VGLKCE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VGLKCE+ArialMT"/>
                <a:cs typeface="VGLKCE+ArialMT"/>
              </a:rPr>
              <a:t>В</a:t>
            </a:r>
            <a:r>
              <a:rPr dirty="0" sz="1400">
                <a:solidFill>
                  <a:srgbClr val="000000"/>
                </a:solidFill>
                <a:latin typeface="VGLKCE+ArialMT"/>
                <a:cs typeface="VGLKCE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VGLKCE+ArialMT"/>
                <a:cs typeface="VGLKCE+ArialMT"/>
              </a:rPr>
              <a:t>КФУ</a:t>
            </a:r>
            <a:r>
              <a:rPr dirty="0" sz="1400">
                <a:solidFill>
                  <a:srgbClr val="000000"/>
                </a:solidFill>
                <a:latin typeface="VGLKCE+ArialMT"/>
                <a:cs typeface="VGLKCE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VGLKCE+ArialMT"/>
                <a:cs typeface="VGLKCE+ArialMT"/>
              </a:rPr>
              <a:t>работали</a:t>
            </a:r>
            <a:r>
              <a:rPr dirty="0" sz="1400" b="1">
                <a:solidFill>
                  <a:srgbClr val="f16d23"/>
                </a:solidFill>
                <a:latin typeface="SHHQGS+Arial-BoldMT"/>
                <a:cs typeface="SHHQGS+Arial-BoldMT"/>
              </a:rPr>
              <a:t>9ꢀнобелевскихꢀлауреатов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405701" y="241535"/>
            <a:ext cx="4606751" cy="2934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7030a0"/>
                </a:solidFill>
                <a:latin typeface="SHHQGS+Arial-BoldMT"/>
                <a:cs typeface="SHHQGS+Arial-BoldMT"/>
              </a:rPr>
              <a:t>Результатыꢀиꢀкарьерныеꢀвозможности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83744" y="747500"/>
            <a:ext cx="4276928" cy="6426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Обучение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и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профессиональные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результаты</a:t>
            </a:r>
          </a:p>
          <a:p>
            <a:pPr marL="0" marR="0">
              <a:lnSpc>
                <a:spcPts val="1400"/>
              </a:lnSpc>
              <a:spcBef>
                <a:spcPts val="279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Успешный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выпускник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программы</a:t>
            </a:r>
            <a:r>
              <a:rPr dirty="0" sz="1400" spc="-34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будет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знать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и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уметь</a:t>
            </a:r>
          </a:p>
          <a:p>
            <a:pPr marL="0" marR="0">
              <a:lnSpc>
                <a:spcPts val="1400"/>
              </a:lnSpc>
              <a:spcBef>
                <a:spcPts val="28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710075" y="772551"/>
            <a:ext cx="2634068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Карьерные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возможности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и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пути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710075" y="999323"/>
            <a:ext cx="4403420" cy="6426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Студенты,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получившие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степень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магистра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наук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в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области</a:t>
            </a:r>
          </a:p>
          <a:p>
            <a:pPr marL="0" marR="0">
              <a:lnSpc>
                <a:spcPts val="1400"/>
              </a:lnSpc>
              <a:spcBef>
                <a:spcPts val="279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нефтяной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инженерии,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пользуются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большим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спросом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на</a:t>
            </a:r>
          </a:p>
          <a:p>
            <a:pPr marL="0" marR="0">
              <a:lnSpc>
                <a:spcPts val="1400"/>
              </a:lnSpc>
              <a:spcBef>
                <a:spcPts val="28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международном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рынке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нефти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и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газа.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83744" y="1354223"/>
            <a:ext cx="216870" cy="2438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1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50">
                <a:solidFill>
                  <a:srgbClr val="000000"/>
                </a:solidFill>
                <a:latin typeface="VGLKCE+ArialMT"/>
                <a:cs typeface="VGLKCE+ArialMT"/>
              </a:rPr>
              <a:t>•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69494" y="1387580"/>
            <a:ext cx="3915280" cy="14960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Применять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знания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технологии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с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точки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зрения</a:t>
            </a:r>
          </a:p>
          <a:p>
            <a:pPr marL="0" marR="0">
              <a:lnSpc>
                <a:spcPts val="1400"/>
              </a:lnSpc>
              <a:spcBef>
                <a:spcPts val="28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областей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нефтяного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машиностроения;</a:t>
            </a:r>
          </a:p>
          <a:p>
            <a:pPr marL="0" marR="0">
              <a:lnSpc>
                <a:spcPts val="1400"/>
              </a:lnSpc>
              <a:spcBef>
                <a:spcPts val="279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Планировать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и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проводить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эксперименты,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а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также</a:t>
            </a:r>
          </a:p>
          <a:p>
            <a:pPr marL="0" marR="0">
              <a:lnSpc>
                <a:spcPts val="1400"/>
              </a:lnSpc>
              <a:spcBef>
                <a:spcPts val="23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анализировать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и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интерпретировать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данные;</a:t>
            </a:r>
          </a:p>
          <a:p>
            <a:pPr marL="0" marR="0">
              <a:lnSpc>
                <a:spcPts val="1400"/>
              </a:lnSpc>
              <a:spcBef>
                <a:spcPts val="279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Работа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в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междисциплинарных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командах;</a:t>
            </a:r>
          </a:p>
          <a:p>
            <a:pPr marL="0" marR="0">
              <a:lnSpc>
                <a:spcPts val="1400"/>
              </a:lnSpc>
              <a:spcBef>
                <a:spcPts val="28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Выявлять,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формулировать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и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решать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проблемы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в</a:t>
            </a:r>
          </a:p>
          <a:p>
            <a:pPr marL="0" marR="0">
              <a:lnSpc>
                <a:spcPts val="1400"/>
              </a:lnSpc>
              <a:spcBef>
                <a:spcPts val="28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нефтяной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инженерии;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710075" y="1686951"/>
            <a:ext cx="1456897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Карьерные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пути: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83744" y="1780944"/>
            <a:ext cx="216870" cy="2438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1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50">
                <a:solidFill>
                  <a:srgbClr val="000000"/>
                </a:solidFill>
                <a:latin typeface="VGLKCE+ArialMT"/>
                <a:cs typeface="VGLKCE+ArialMT"/>
              </a:rPr>
              <a:t>•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710075" y="1913723"/>
            <a:ext cx="3728763" cy="1282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1.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Кандидатские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должности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в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академических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и</a:t>
            </a:r>
          </a:p>
          <a:p>
            <a:pPr marL="0" marR="0">
              <a:lnSpc>
                <a:spcPts val="1400"/>
              </a:lnSpc>
              <a:spcBef>
                <a:spcPts val="279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исследовательских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учреждениях;</a:t>
            </a:r>
          </a:p>
          <a:p>
            <a:pPr marL="0" marR="0">
              <a:lnSpc>
                <a:spcPts val="1400"/>
              </a:lnSpc>
              <a:spcBef>
                <a:spcPts val="28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2.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Должности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специалистов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смежных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отраслей</a:t>
            </a:r>
          </a:p>
          <a:p>
            <a:pPr marL="0" marR="0">
              <a:lnSpc>
                <a:spcPts val="1400"/>
              </a:lnSpc>
              <a:spcBef>
                <a:spcPts val="23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экономики:</a:t>
            </a:r>
          </a:p>
          <a:p>
            <a:pPr marL="0" marR="0">
              <a:lnSpc>
                <a:spcPts val="1400"/>
              </a:lnSpc>
              <a:spcBef>
                <a:spcPts val="28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Нефтяная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промышленность;</a:t>
            </a:r>
          </a:p>
          <a:p>
            <a:pPr marL="0" marR="0">
              <a:lnSpc>
                <a:spcPts val="1400"/>
              </a:lnSpc>
              <a:spcBef>
                <a:spcPts val="28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Консалтинг;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283744" y="2207664"/>
            <a:ext cx="216870" cy="4571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1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50">
                <a:solidFill>
                  <a:srgbClr val="000000"/>
                </a:solidFill>
                <a:latin typeface="VGLKCE+ArialMT"/>
                <a:cs typeface="VGLKCE+ArialMT"/>
              </a:rPr>
              <a:t>•</a:t>
            </a:r>
          </a:p>
          <a:p>
            <a:pPr marL="0" marR="0">
              <a:lnSpc>
                <a:spcPts val="1619"/>
              </a:lnSpc>
              <a:spcBef>
                <a:spcPts val="60"/>
              </a:spcBef>
              <a:spcAft>
                <a:spcPts val="0"/>
              </a:spcAft>
            </a:pPr>
            <a:r>
              <a:rPr dirty="0" sz="1450">
                <a:solidFill>
                  <a:srgbClr val="000000"/>
                </a:solidFill>
                <a:latin typeface="VGLKCE+ArialMT"/>
                <a:cs typeface="VGLKCE+ArialMT"/>
              </a:rPr>
              <a:t>•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283744" y="2847744"/>
            <a:ext cx="216870" cy="4571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1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50">
                <a:solidFill>
                  <a:srgbClr val="000000"/>
                </a:solidFill>
                <a:latin typeface="VGLKCE+ArialMT"/>
                <a:cs typeface="VGLKCE+ArialMT"/>
              </a:rPr>
              <a:t>•</a:t>
            </a:r>
          </a:p>
          <a:p>
            <a:pPr marL="0" marR="0">
              <a:lnSpc>
                <a:spcPts val="1619"/>
              </a:lnSpc>
              <a:spcBef>
                <a:spcPts val="60"/>
              </a:spcBef>
              <a:spcAft>
                <a:spcPts val="0"/>
              </a:spcAft>
            </a:pPr>
            <a:r>
              <a:rPr dirty="0" sz="1450">
                <a:solidFill>
                  <a:srgbClr val="000000"/>
                </a:solidFill>
                <a:latin typeface="VGLKCE+ArialMT"/>
                <a:cs typeface="VGLKCE+ArialMT"/>
              </a:rPr>
              <a:t>•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569494" y="2881100"/>
            <a:ext cx="1868094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эффективно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общаться;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569494" y="3094460"/>
            <a:ext cx="3946140" cy="6426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Признание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необходимости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и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способность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учиться</a:t>
            </a:r>
          </a:p>
          <a:p>
            <a:pPr marL="0" marR="0">
              <a:lnSpc>
                <a:spcPts val="1400"/>
              </a:lnSpc>
              <a:spcBef>
                <a:spcPts val="28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на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протяжении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всей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жизни;</a:t>
            </a:r>
          </a:p>
          <a:p>
            <a:pPr marL="0" marR="0">
              <a:lnSpc>
                <a:spcPts val="1400"/>
              </a:lnSpc>
              <a:spcBef>
                <a:spcPts val="279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Знание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современных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проблем.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283744" y="3487824"/>
            <a:ext cx="216870" cy="2438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1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50">
                <a:solidFill>
                  <a:srgbClr val="000000"/>
                </a:solidFill>
                <a:latin typeface="VGLKCE+ArialMT"/>
                <a:cs typeface="VGLKCE+ArialMT"/>
              </a:rPr>
              <a:t>•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5149561" y="4746954"/>
            <a:ext cx="692236" cy="2055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66675" marR="0">
              <a:lnSpc>
                <a:spcPts val="670"/>
              </a:lnSpc>
              <a:spcBef>
                <a:spcPts val="0"/>
              </a:spcBef>
              <a:spcAft>
                <a:spcPts val="0"/>
              </a:spcAft>
            </a:pPr>
            <a:r>
              <a:rPr dirty="0" sz="600" b="1">
                <a:solidFill>
                  <a:srgbClr val="000000"/>
                </a:solidFill>
                <a:latin typeface="SHHQGS+Arial-BoldMT"/>
                <a:cs typeface="SHHQGS+Arial-BoldMT"/>
              </a:rPr>
              <a:t>ЗДЕСЬꢀВСЕꢀ</a:t>
            </a:r>
          </a:p>
          <a:p>
            <a:pPr marL="0" marR="0">
              <a:lnSpc>
                <a:spcPts val="647"/>
              </a:lnSpc>
              <a:spcBef>
                <a:spcPts val="0"/>
              </a:spcBef>
              <a:spcAft>
                <a:spcPts val="0"/>
              </a:spcAft>
            </a:pPr>
            <a:r>
              <a:rPr dirty="0" sz="600" b="1">
                <a:solidFill>
                  <a:srgbClr val="000000"/>
                </a:solidFill>
                <a:latin typeface="SHHQGS+Arial-BoldMT"/>
                <a:cs typeface="SHHQGS+Arial-BoldMT"/>
              </a:rPr>
              <a:t>НАЧИНАЕТСЯꢀ.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8745855" y="4745533"/>
            <a:ext cx="378420" cy="2651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808080"/>
                </a:solidFill>
                <a:latin typeface="VGLKCE+ArialMT"/>
                <a:cs typeface="VGLKCE+ArialMT"/>
              </a:rPr>
              <a:t>17</a:t>
            </a: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853821" y="277725"/>
            <a:ext cx="5749639" cy="54037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3518d"/>
                </a:solidFill>
                <a:latin typeface="SHHQGS+Arial-BoldMT"/>
                <a:cs typeface="SHHQGS+Arial-BoldMT"/>
              </a:rPr>
              <a:t>СОЦИАЛЬНАЯꢀИНФРАСТРУКТУРАꢀКАЗАНСКОГОꢀ</a:t>
            </a:r>
          </a:p>
          <a:p>
            <a:pPr marL="816712" marR="0">
              <a:lnSpc>
                <a:spcPts val="1944"/>
              </a:lnSpc>
              <a:spcBef>
                <a:spcPts val="50"/>
              </a:spcBef>
              <a:spcAft>
                <a:spcPts val="0"/>
              </a:spcAft>
            </a:pPr>
            <a:r>
              <a:rPr dirty="0" sz="1800" b="1">
                <a:solidFill>
                  <a:srgbClr val="03518d"/>
                </a:solidFill>
                <a:latin typeface="SHHQGS+Arial-BoldMT"/>
                <a:cs typeface="SHHQGS+Arial-BoldMT"/>
              </a:rPr>
              <a:t>ФЕДЕРАЛЬНОГОꢀУНИВЕРСИТЕТА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065253" y="2728613"/>
            <a:ext cx="2396951" cy="20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03518d"/>
                </a:solidFill>
                <a:latin typeface="SHHQGS+Arial-BoldMT"/>
                <a:cs typeface="SHHQGS+Arial-BoldMT"/>
              </a:rPr>
              <a:t>13ꢀСПОРТИВНЫХꢀОБЪЕКТОВ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267065" y="3719379"/>
            <a:ext cx="1813856" cy="4292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Лучший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студенческий</a:t>
            </a:r>
          </a:p>
          <a:p>
            <a:pPr marL="561751" marR="0">
              <a:lnSpc>
                <a:spcPts val="1400"/>
              </a:lnSpc>
              <a:spcBef>
                <a:spcPts val="28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кампус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1439" y="4284865"/>
            <a:ext cx="3119882" cy="60398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 b="1">
                <a:solidFill>
                  <a:srgbClr val="03518d"/>
                </a:solidFill>
                <a:latin typeface="Calibri"/>
                <a:cs typeface="Calibri"/>
              </a:rPr>
              <a:t>Деревня</a:t>
            </a:r>
          </a:p>
          <a:p>
            <a:pPr marL="0" marR="0">
              <a:lnSpc>
                <a:spcPts val="1400"/>
              </a:lnSpc>
              <a:spcBef>
                <a:spcPts val="275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Лучший</a:t>
            </a:r>
            <a:r>
              <a:rPr dirty="0" sz="1400" spc="88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студенческий</a:t>
            </a:r>
            <a:r>
              <a:rPr dirty="0" sz="1400" spc="28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кампус</a:t>
            </a:r>
            <a:r>
              <a:rPr dirty="0" sz="1400" spc="56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в</a:t>
            </a:r>
            <a:r>
              <a:rPr dirty="0" sz="1400" spc="77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России</a:t>
            </a:r>
          </a:p>
          <a:p>
            <a:pPr marL="0" marR="0">
              <a:lnSpc>
                <a:spcPts val="1400"/>
              </a:lnSpc>
              <a:spcBef>
                <a:spcPts val="279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может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принять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более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12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000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студентов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408779" y="4722752"/>
            <a:ext cx="2626146" cy="236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03518d"/>
                </a:solidFill>
                <a:latin typeface="SHHQGS+Arial-BoldMT"/>
                <a:cs typeface="SHHQGS+Arial-BoldMT"/>
              </a:rPr>
              <a:t>Главныйꢀкультурныйꢀцентр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331765" y="4736349"/>
            <a:ext cx="2143707" cy="236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03518d"/>
                </a:solidFill>
                <a:latin typeface="SHHQGS+Arial-BoldMT"/>
                <a:cs typeface="SHHQGS+Arial-BoldMT"/>
              </a:rPr>
              <a:t>Студенческаяꢀклиника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745855" y="4745533"/>
            <a:ext cx="378420" cy="2651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808080"/>
                </a:solidFill>
                <a:latin typeface="VGLKCE+ArialMT"/>
                <a:cs typeface="VGLKCE+ArialMT"/>
              </a:rPr>
              <a:t>18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793055" y="90725"/>
            <a:ext cx="3886869" cy="3218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3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03518d"/>
                </a:solidFill>
                <a:latin typeface="SHHQGS+Arial-BoldMT"/>
                <a:cs typeface="SHHQGS+Arial-BoldMT"/>
              </a:rPr>
              <a:t>ОБЗОРꢀИꢀЦЕЛЬꢀПРОГРАММЫ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81735" y="600470"/>
            <a:ext cx="8338840" cy="9966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2f5597"/>
                </a:solidFill>
                <a:latin typeface="SHHQGS+Arial-BoldMT"/>
                <a:cs typeface="SHHQGS+Arial-BoldMT"/>
              </a:rPr>
              <a:t>Программаꢀ</a:t>
            </a:r>
            <a:r>
              <a:rPr dirty="0" sz="1600" spc="1177" b="1">
                <a:solidFill>
                  <a:srgbClr val="2f5597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2f5597"/>
                </a:solidFill>
                <a:latin typeface="SHHQGS+Arial-BoldMT"/>
                <a:cs typeface="SHHQGS+Arial-BoldMT"/>
              </a:rPr>
              <a:t>предназначенаꢀ</a:t>
            </a:r>
            <a:r>
              <a:rPr dirty="0" sz="1600" spc="1148" b="1">
                <a:solidFill>
                  <a:srgbClr val="2f5597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2f5597"/>
                </a:solidFill>
                <a:latin typeface="SHHQGS+Arial-BoldMT"/>
                <a:cs typeface="SHHQGS+Arial-BoldMT"/>
              </a:rPr>
              <a:t>дляꢀ</a:t>
            </a:r>
            <a:r>
              <a:rPr dirty="0" sz="1600" spc="1197" b="1">
                <a:solidFill>
                  <a:srgbClr val="2f5597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2f5597"/>
                </a:solidFill>
                <a:latin typeface="SHHQGS+Arial-BoldMT"/>
                <a:cs typeface="SHHQGS+Arial-BoldMT"/>
              </a:rPr>
              <a:t>подготовкиꢀ</a:t>
            </a:r>
            <a:r>
              <a:rPr dirty="0" sz="1600" spc="1097" b="1">
                <a:solidFill>
                  <a:srgbClr val="2f5597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2f5597"/>
                </a:solidFill>
                <a:latin typeface="SHHQGS+Arial-BoldMT"/>
                <a:cs typeface="SHHQGS+Arial-BoldMT"/>
              </a:rPr>
              <a:t>высококвалифицированныхꢀ</a:t>
            </a:r>
          </a:p>
          <a:p>
            <a:pPr marL="0" marR="0">
              <a:lnSpc>
                <a:spcPts val="1787"/>
              </a:lnSpc>
              <a:spcBef>
                <a:spcPts val="132"/>
              </a:spcBef>
              <a:spcAft>
                <a:spcPts val="0"/>
              </a:spcAft>
            </a:pPr>
            <a:r>
              <a:rPr dirty="0" sz="1600" b="1">
                <a:solidFill>
                  <a:srgbClr val="2f5597"/>
                </a:solidFill>
                <a:latin typeface="SHHQGS+Arial-BoldMT"/>
                <a:cs typeface="SHHQGS+Arial-BoldMT"/>
              </a:rPr>
              <a:t>специалистовꢀ</a:t>
            </a:r>
            <a:r>
              <a:rPr dirty="0" sz="1600" spc="411" b="1">
                <a:solidFill>
                  <a:srgbClr val="2f5597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2f5597"/>
                </a:solidFill>
                <a:latin typeface="SHHQGS+Arial-BoldMT"/>
                <a:cs typeface="SHHQGS+Arial-BoldMT"/>
              </a:rPr>
              <a:t>дляꢀ</a:t>
            </a:r>
            <a:r>
              <a:rPr dirty="0" sz="1600" spc="423" b="1">
                <a:solidFill>
                  <a:srgbClr val="2f5597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2f5597"/>
                </a:solidFill>
                <a:latin typeface="SHHQGS+Arial-BoldMT"/>
                <a:cs typeface="SHHQGS+Arial-BoldMT"/>
              </a:rPr>
              <a:t>нефтегазовогоꢀ</a:t>
            </a:r>
            <a:r>
              <a:rPr dirty="0" sz="1600" spc="336" b="1">
                <a:solidFill>
                  <a:srgbClr val="2f5597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2f5597"/>
                </a:solidFill>
                <a:latin typeface="SHHQGS+Arial-BoldMT"/>
                <a:cs typeface="SHHQGS+Arial-BoldMT"/>
              </a:rPr>
              <a:t>сектора,ꢀ</a:t>
            </a:r>
            <a:r>
              <a:rPr dirty="0" sz="1600" spc="407" b="1">
                <a:solidFill>
                  <a:srgbClr val="2f5597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2f5597"/>
                </a:solidFill>
                <a:latin typeface="SHHQGS+Arial-BoldMT"/>
                <a:cs typeface="SHHQGS+Arial-BoldMT"/>
              </a:rPr>
              <a:t>обладающихꢀ</a:t>
            </a:r>
            <a:r>
              <a:rPr dirty="0" sz="1600" spc="375" b="1">
                <a:solidFill>
                  <a:srgbClr val="2f5597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2f5597"/>
                </a:solidFill>
                <a:latin typeface="SHHQGS+Arial-BoldMT"/>
                <a:cs typeface="SHHQGS+Arial-BoldMT"/>
              </a:rPr>
              <a:t>компетенциямиꢀ</a:t>
            </a:r>
            <a:r>
              <a:rPr dirty="0" sz="1600" spc="383" b="1">
                <a:solidFill>
                  <a:srgbClr val="2f5597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2f5597"/>
                </a:solidFill>
                <a:latin typeface="SHHQGS+Arial-BoldMT"/>
                <a:cs typeface="SHHQGS+Arial-BoldMT"/>
              </a:rPr>
              <a:t>иꢀ</a:t>
            </a:r>
          </a:p>
          <a:p>
            <a:pPr marL="0" marR="0">
              <a:lnSpc>
                <a:spcPts val="1787"/>
              </a:lnSpc>
              <a:spcBef>
                <a:spcPts val="132"/>
              </a:spcBef>
              <a:spcAft>
                <a:spcPts val="0"/>
              </a:spcAft>
            </a:pPr>
            <a:r>
              <a:rPr dirty="0" sz="1600" b="1">
                <a:solidFill>
                  <a:srgbClr val="2f5597"/>
                </a:solidFill>
                <a:latin typeface="SHHQGS+Arial-BoldMT"/>
                <a:cs typeface="SHHQGS+Arial-BoldMT"/>
              </a:rPr>
              <a:t>знаниями,ꢀнеобходимымиꢀдляꢀреализацииꢀпроектовꢀвꢀРоссииꢀиꢀзаꢀрубежом.</a:t>
            </a:r>
          </a:p>
          <a:p>
            <a:pPr marL="0" marR="0">
              <a:lnSpc>
                <a:spcPts val="1787"/>
              </a:lnSpc>
              <a:spcBef>
                <a:spcPts val="132"/>
              </a:spcBef>
              <a:spcAft>
                <a:spcPts val="0"/>
              </a:spcAft>
            </a:pPr>
            <a:r>
              <a:rPr dirty="0" sz="1600" b="1">
                <a:solidFill>
                  <a:srgbClr val="f16d23"/>
                </a:solidFill>
                <a:latin typeface="SHHQGS+Arial-BoldMT"/>
                <a:cs typeface="SHHQGS+Arial-BoldMT"/>
              </a:rPr>
              <a:t>Основныеꢀнавыки,ꢀкоторыеꢀвыꢀполучаетеꢀ: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78669" y="1928109"/>
            <a:ext cx="8149558" cy="48527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31"/>
              </a:lnSpc>
              <a:spcBef>
                <a:spcPts val="0"/>
              </a:spcBef>
              <a:spcAft>
                <a:spcPts val="0"/>
              </a:spcAft>
            </a:pPr>
            <a:r>
              <a:rPr dirty="0" sz="1550">
                <a:solidFill>
                  <a:srgbClr val="f16d23"/>
                </a:solidFill>
                <a:latin typeface="VGLKCE+ArialMT"/>
                <a:cs typeface="VGLKCE+ArialMT"/>
              </a:rPr>
              <a:t>•</a:t>
            </a:r>
            <a:r>
              <a:rPr dirty="0" sz="1550" spc="1277">
                <a:solidFill>
                  <a:srgbClr val="f16d23"/>
                </a:solidFill>
                <a:latin typeface="VGLKCE+ArialMT"/>
                <a:cs typeface="VGLKCE+ArialMT"/>
              </a:rPr>
              <a:t> </a:t>
            </a:r>
            <a:r>
              <a:rPr dirty="0" sz="1500" b="1">
                <a:solidFill>
                  <a:srgbClr val="03518d"/>
                </a:solidFill>
                <a:latin typeface="SHHQGS+Arial-BoldMT"/>
                <a:cs typeface="SHHQGS+Arial-BoldMT"/>
              </a:rPr>
              <a:t>Определитьꢀлучшееꢀместоꢀдляꢀразмещенияꢀскважинꢀвꢀсоответствииꢀсꢀанализомꢀ</a:t>
            </a:r>
          </a:p>
          <a:p>
            <a:pPr marL="285750" marR="0">
              <a:lnSpc>
                <a:spcPts val="1675"/>
              </a:lnSpc>
              <a:spcBef>
                <a:spcPts val="113"/>
              </a:spcBef>
              <a:spcAft>
                <a:spcPts val="0"/>
              </a:spcAft>
            </a:pPr>
            <a:r>
              <a:rPr dirty="0" sz="1500" b="1">
                <a:solidFill>
                  <a:srgbClr val="03518d"/>
                </a:solidFill>
                <a:latin typeface="SHHQGS+Arial-BoldMT"/>
                <a:cs typeface="SHHQGS+Arial-BoldMT"/>
              </a:rPr>
              <a:t>геофизическихꢀиꢀгеологическихꢀданных;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78669" y="2385309"/>
            <a:ext cx="7782464" cy="208547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31"/>
              </a:lnSpc>
              <a:spcBef>
                <a:spcPts val="0"/>
              </a:spcBef>
              <a:spcAft>
                <a:spcPts val="0"/>
              </a:spcAft>
            </a:pPr>
            <a:r>
              <a:rPr dirty="0" sz="1550">
                <a:solidFill>
                  <a:srgbClr val="f16d23"/>
                </a:solidFill>
                <a:latin typeface="VGLKCE+ArialMT"/>
                <a:cs typeface="VGLKCE+ArialMT"/>
              </a:rPr>
              <a:t>•</a:t>
            </a:r>
            <a:r>
              <a:rPr dirty="0" sz="1550" spc="1277">
                <a:solidFill>
                  <a:srgbClr val="f16d23"/>
                </a:solidFill>
                <a:latin typeface="VGLKCE+ArialMT"/>
                <a:cs typeface="VGLKCE+ArialMT"/>
              </a:rPr>
              <a:t> </a:t>
            </a:r>
            <a:r>
              <a:rPr dirty="0" sz="1500" b="1">
                <a:solidFill>
                  <a:srgbClr val="03518d"/>
                </a:solidFill>
                <a:latin typeface="SHHQGS+Arial-BoldMT"/>
                <a:cs typeface="SHHQGS+Arial-BoldMT"/>
              </a:rPr>
              <a:t>Контролироватьꢀработуꢀскважинꢀиꢀанализироватьꢀдобычу;</a:t>
            </a:r>
          </a:p>
          <a:p>
            <a:pPr marL="0" marR="0">
              <a:lnSpc>
                <a:spcPts val="1731"/>
              </a:lnSpc>
              <a:spcBef>
                <a:spcPts val="68"/>
              </a:spcBef>
              <a:spcAft>
                <a:spcPts val="0"/>
              </a:spcAft>
            </a:pPr>
            <a:r>
              <a:rPr dirty="0" sz="1550">
                <a:solidFill>
                  <a:srgbClr val="f16d23"/>
                </a:solidFill>
                <a:latin typeface="VGLKCE+ArialMT"/>
                <a:cs typeface="VGLKCE+ArialMT"/>
              </a:rPr>
              <a:t>•</a:t>
            </a:r>
            <a:r>
              <a:rPr dirty="0" sz="1550" spc="1277">
                <a:solidFill>
                  <a:srgbClr val="f16d23"/>
                </a:solidFill>
                <a:latin typeface="VGLKCE+ArialMT"/>
                <a:cs typeface="VGLKCE+ArialMT"/>
              </a:rPr>
              <a:t> </a:t>
            </a:r>
            <a:r>
              <a:rPr dirty="0" sz="1500" b="1">
                <a:solidFill>
                  <a:srgbClr val="03518d"/>
                </a:solidFill>
                <a:latin typeface="SHHQGS+Arial-BoldMT"/>
                <a:cs typeface="SHHQGS+Arial-BoldMT"/>
              </a:rPr>
              <a:t>Созданиеꢀиꢀобновлениеꢀгеологическихꢀиꢀгидродинамическихꢀмоделей;</a:t>
            </a:r>
          </a:p>
          <a:p>
            <a:pPr marL="0" marR="0">
              <a:lnSpc>
                <a:spcPts val="1731"/>
              </a:lnSpc>
              <a:spcBef>
                <a:spcPts val="68"/>
              </a:spcBef>
              <a:spcAft>
                <a:spcPts val="0"/>
              </a:spcAft>
            </a:pPr>
            <a:r>
              <a:rPr dirty="0" sz="1550">
                <a:solidFill>
                  <a:srgbClr val="f16d23"/>
                </a:solidFill>
                <a:latin typeface="VGLKCE+ArialMT"/>
                <a:cs typeface="VGLKCE+ArialMT"/>
              </a:rPr>
              <a:t>•</a:t>
            </a:r>
            <a:r>
              <a:rPr dirty="0" sz="1550" spc="1277">
                <a:solidFill>
                  <a:srgbClr val="f16d23"/>
                </a:solidFill>
                <a:latin typeface="VGLKCE+ArialMT"/>
                <a:cs typeface="VGLKCE+ArialMT"/>
              </a:rPr>
              <a:t> </a:t>
            </a:r>
            <a:r>
              <a:rPr dirty="0" sz="1500" b="1">
                <a:solidFill>
                  <a:srgbClr val="03518d"/>
                </a:solidFill>
                <a:latin typeface="SHHQGS+Arial-BoldMT"/>
                <a:cs typeface="SHHQGS+Arial-BoldMT"/>
              </a:rPr>
              <a:t>Обеспечитьꢀадекватноеꢀраспределениеꢀдобычиꢀмеждуꢀскважинами;</a:t>
            </a:r>
          </a:p>
          <a:p>
            <a:pPr marL="0" marR="0">
              <a:lnSpc>
                <a:spcPts val="1731"/>
              </a:lnSpc>
              <a:spcBef>
                <a:spcPts val="68"/>
              </a:spcBef>
              <a:spcAft>
                <a:spcPts val="0"/>
              </a:spcAft>
            </a:pPr>
            <a:r>
              <a:rPr dirty="0" sz="1550">
                <a:solidFill>
                  <a:srgbClr val="f16d23"/>
                </a:solidFill>
                <a:latin typeface="VGLKCE+ArialMT"/>
                <a:cs typeface="VGLKCE+ArialMT"/>
              </a:rPr>
              <a:t>•</a:t>
            </a:r>
            <a:r>
              <a:rPr dirty="0" sz="1550" spc="1277">
                <a:solidFill>
                  <a:srgbClr val="f16d23"/>
                </a:solidFill>
                <a:latin typeface="VGLKCE+ArialMT"/>
                <a:cs typeface="VGLKCE+ArialMT"/>
              </a:rPr>
              <a:t> </a:t>
            </a:r>
            <a:r>
              <a:rPr dirty="0" sz="1500" b="1">
                <a:solidFill>
                  <a:srgbClr val="03518d"/>
                </a:solidFill>
                <a:latin typeface="SHHQGS+Arial-BoldMT"/>
                <a:cs typeface="SHHQGS+Arial-BoldMT"/>
              </a:rPr>
              <a:t>Рекомендовать,ꢀпланироватьꢀиꢀпредоставлятьꢀнеобходимуюꢀпрограммуꢀ</a:t>
            </a:r>
          </a:p>
          <a:p>
            <a:pPr marL="285750" marR="0">
              <a:lnSpc>
                <a:spcPts val="1675"/>
              </a:lnSpc>
              <a:spcBef>
                <a:spcPts val="113"/>
              </a:spcBef>
              <a:spcAft>
                <a:spcPts val="0"/>
              </a:spcAft>
            </a:pPr>
            <a:r>
              <a:rPr dirty="0" sz="1500" b="1">
                <a:solidFill>
                  <a:srgbClr val="03518d"/>
                </a:solidFill>
                <a:latin typeface="SHHQGS+Arial-BoldMT"/>
                <a:cs typeface="SHHQGS+Arial-BoldMT"/>
              </a:rPr>
              <a:t>развития;</a:t>
            </a:r>
          </a:p>
          <a:p>
            <a:pPr marL="0" marR="0">
              <a:lnSpc>
                <a:spcPts val="1731"/>
              </a:lnSpc>
              <a:spcBef>
                <a:spcPts val="78"/>
              </a:spcBef>
              <a:spcAft>
                <a:spcPts val="0"/>
              </a:spcAft>
            </a:pPr>
            <a:r>
              <a:rPr dirty="0" sz="1550">
                <a:solidFill>
                  <a:srgbClr val="f16d23"/>
                </a:solidFill>
                <a:latin typeface="VGLKCE+ArialMT"/>
                <a:cs typeface="VGLKCE+ArialMT"/>
              </a:rPr>
              <a:t>•</a:t>
            </a:r>
            <a:r>
              <a:rPr dirty="0" sz="1550" spc="1277">
                <a:solidFill>
                  <a:srgbClr val="f16d23"/>
                </a:solidFill>
                <a:latin typeface="VGLKCE+ArialMT"/>
                <a:cs typeface="VGLKCE+ArialMT"/>
              </a:rPr>
              <a:t> </a:t>
            </a:r>
            <a:r>
              <a:rPr dirty="0" sz="1500" b="1">
                <a:solidFill>
                  <a:srgbClr val="03518d"/>
                </a:solidFill>
                <a:latin typeface="SHHQGS+Arial-BoldMT"/>
                <a:cs typeface="SHHQGS+Arial-BoldMT"/>
              </a:rPr>
              <a:t>Оптимизироватьꢀполевыеꢀоперации;</a:t>
            </a:r>
          </a:p>
          <a:p>
            <a:pPr marL="0" marR="0">
              <a:lnSpc>
                <a:spcPts val="1731"/>
              </a:lnSpc>
              <a:spcBef>
                <a:spcPts val="68"/>
              </a:spcBef>
              <a:spcAft>
                <a:spcPts val="0"/>
              </a:spcAft>
            </a:pPr>
            <a:r>
              <a:rPr dirty="0" sz="1550">
                <a:solidFill>
                  <a:srgbClr val="f16d23"/>
                </a:solidFill>
                <a:latin typeface="VGLKCE+ArialMT"/>
                <a:cs typeface="VGLKCE+ArialMT"/>
              </a:rPr>
              <a:t>•</a:t>
            </a:r>
            <a:r>
              <a:rPr dirty="0" sz="1550" spc="1277">
                <a:solidFill>
                  <a:srgbClr val="f16d23"/>
                </a:solidFill>
                <a:latin typeface="VGLKCE+ArialMT"/>
                <a:cs typeface="VGLKCE+ArialMT"/>
              </a:rPr>
              <a:t> </a:t>
            </a:r>
            <a:r>
              <a:rPr dirty="0" sz="1500" b="1">
                <a:solidFill>
                  <a:srgbClr val="03518d"/>
                </a:solidFill>
                <a:latin typeface="SHHQGS+Arial-BoldMT"/>
                <a:cs typeface="SHHQGS+Arial-BoldMT"/>
              </a:rPr>
              <a:t>Прогнозироватьꢀпроизводство;</a:t>
            </a:r>
          </a:p>
          <a:p>
            <a:pPr marL="0" marR="0">
              <a:lnSpc>
                <a:spcPts val="1731"/>
              </a:lnSpc>
              <a:spcBef>
                <a:spcPts val="68"/>
              </a:spcBef>
              <a:spcAft>
                <a:spcPts val="0"/>
              </a:spcAft>
            </a:pPr>
            <a:r>
              <a:rPr dirty="0" sz="1550">
                <a:solidFill>
                  <a:srgbClr val="f16d23"/>
                </a:solidFill>
                <a:latin typeface="VGLKCE+ArialMT"/>
                <a:cs typeface="VGLKCE+ArialMT"/>
              </a:rPr>
              <a:t>•</a:t>
            </a:r>
            <a:r>
              <a:rPr dirty="0" sz="1550" spc="1277">
                <a:solidFill>
                  <a:srgbClr val="f16d23"/>
                </a:solidFill>
                <a:latin typeface="VGLKCE+ArialMT"/>
                <a:cs typeface="VGLKCE+ArialMT"/>
              </a:rPr>
              <a:t> </a:t>
            </a:r>
            <a:r>
              <a:rPr dirty="0" sz="1500" b="1">
                <a:solidFill>
                  <a:srgbClr val="03518d"/>
                </a:solidFill>
                <a:latin typeface="SHHQGS+Arial-BoldMT"/>
                <a:cs typeface="SHHQGS+Arial-BoldMT"/>
              </a:rPr>
              <a:t>Применятьꢀиꢀразрабатыватьꢀэффективныеꢀиꢀнаиболееꢀподходящиеꢀметодыꢀ</a:t>
            </a:r>
          </a:p>
          <a:p>
            <a:pPr marL="285750" marR="0">
              <a:lnSpc>
                <a:spcPts val="1675"/>
              </a:lnSpc>
              <a:spcBef>
                <a:spcPts val="113"/>
              </a:spcBef>
              <a:spcAft>
                <a:spcPts val="0"/>
              </a:spcAft>
            </a:pPr>
            <a:r>
              <a:rPr dirty="0" sz="1500" b="1">
                <a:solidFill>
                  <a:srgbClr val="03518d"/>
                </a:solidFill>
                <a:latin typeface="SHHQGS+Arial-BoldMT"/>
                <a:cs typeface="SHHQGS+Arial-BoldMT"/>
              </a:rPr>
              <a:t>повышенияꢀнефтеотдачи;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78669" y="4442709"/>
            <a:ext cx="8210708" cy="48527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31"/>
              </a:lnSpc>
              <a:spcBef>
                <a:spcPts val="0"/>
              </a:spcBef>
              <a:spcAft>
                <a:spcPts val="0"/>
              </a:spcAft>
            </a:pPr>
            <a:r>
              <a:rPr dirty="0" sz="1550">
                <a:solidFill>
                  <a:srgbClr val="f16d23"/>
                </a:solidFill>
                <a:latin typeface="VGLKCE+ArialMT"/>
                <a:cs typeface="VGLKCE+ArialMT"/>
              </a:rPr>
              <a:t>•</a:t>
            </a:r>
            <a:r>
              <a:rPr dirty="0" sz="1550" spc="1277">
                <a:solidFill>
                  <a:srgbClr val="f16d23"/>
                </a:solidFill>
                <a:latin typeface="VGLKCE+ArialMT"/>
                <a:cs typeface="VGLKCE+ArialMT"/>
              </a:rPr>
              <a:t> </a:t>
            </a:r>
            <a:r>
              <a:rPr dirty="0" sz="1500" b="1">
                <a:solidFill>
                  <a:srgbClr val="03518d"/>
                </a:solidFill>
                <a:latin typeface="SHHQGS+Arial-BoldMT"/>
                <a:cs typeface="SHHQGS+Arial-BoldMT"/>
              </a:rPr>
              <a:t>Оптимизироватьꢀдобычуꢀпоꢀкаждойꢀскважинеꢀсꢀучетомꢀпотенциальныхꢀобъемовꢀ</a:t>
            </a:r>
          </a:p>
          <a:p>
            <a:pPr marL="285750" marR="0">
              <a:lnSpc>
                <a:spcPts val="1675"/>
              </a:lnSpc>
              <a:spcBef>
                <a:spcPts val="113"/>
              </a:spcBef>
              <a:spcAft>
                <a:spcPts val="0"/>
              </a:spcAft>
            </a:pPr>
            <a:r>
              <a:rPr dirty="0" sz="1500" b="1">
                <a:solidFill>
                  <a:srgbClr val="03518d"/>
                </a:solidFill>
                <a:latin typeface="SHHQGS+Arial-BoldMT"/>
                <a:cs typeface="SHHQGS+Arial-BoldMT"/>
              </a:rPr>
              <a:t>газаꢀиꢀнефти,ꢀсꢀучетомꢀповерхностногоꢀдавления.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858567" y="4745533"/>
            <a:ext cx="265410" cy="2651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808080"/>
                </a:solidFill>
                <a:latin typeface="VGLKCE+ArialMT"/>
                <a:cs typeface="VGLKCE+ArialMT"/>
              </a:rPr>
              <a:t>2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551444" y="68546"/>
            <a:ext cx="4798566" cy="5961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3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03518d"/>
                </a:solidFill>
                <a:latin typeface="SHHQGS+Arial-BoldMT"/>
                <a:cs typeface="SHHQGS+Arial-BoldMT"/>
              </a:rPr>
              <a:t>Открытиеꢀмагистерскойꢀпрограммыꢀ</a:t>
            </a:r>
          </a:p>
          <a:p>
            <a:pPr marL="752301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03518d"/>
                </a:solidFill>
                <a:latin typeface="SHHQGS+Arial-BoldMT"/>
                <a:cs typeface="SHHQGS+Arial-BoldMT"/>
              </a:rPr>
              <a:t>«PetroleumꢀEngineering»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527568" y="460730"/>
            <a:ext cx="3864392" cy="82594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602218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3518d"/>
                </a:solidFill>
                <a:latin typeface="SHHQGS+Arial-BoldMT"/>
                <a:cs typeface="SHHQGS+Arial-BoldMT"/>
              </a:rPr>
              <a:t>УЧЕБНЫЙꢀПЛАНꢀПРОГРАММЫ</a:t>
            </a:r>
          </a:p>
          <a:p>
            <a:pPr marL="0" marR="0">
              <a:lnSpc>
                <a:spcPts val="1787"/>
              </a:lnSpc>
              <a:spcBef>
                <a:spcPts val="2628"/>
              </a:spcBef>
              <a:spcAft>
                <a:spcPts val="0"/>
              </a:spcAft>
            </a:pPr>
            <a:r>
              <a:rPr dirty="0" sz="1600" b="1">
                <a:solidFill>
                  <a:srgbClr val="03518d"/>
                </a:solidFill>
                <a:latin typeface="SHHQGS+Arial-BoldMT"/>
                <a:cs typeface="SHHQGS+Arial-BoldMT"/>
              </a:rPr>
              <a:t>12ꢀмесяцев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752990" y="1221148"/>
            <a:ext cx="2609239" cy="45009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VGLKCE+ArialMT"/>
                <a:cs typeface="VGLKCE+ArialMT"/>
              </a:rPr>
              <a:t>Учеба</a:t>
            </a:r>
            <a:r>
              <a:rPr dirty="0" sz="1400">
                <a:solidFill>
                  <a:srgbClr val="000000"/>
                </a:solidFill>
                <a:latin typeface="VGLKCE+ArialMT"/>
                <a:cs typeface="VGLKCE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VGLKCE+ArialMT"/>
                <a:cs typeface="VGLKCE+ArialMT"/>
              </a:rPr>
              <a:t>в</a:t>
            </a:r>
            <a:r>
              <a:rPr dirty="0" sz="1400">
                <a:solidFill>
                  <a:srgbClr val="000000"/>
                </a:solidFill>
                <a:latin typeface="VGLKCE+ArialMT"/>
                <a:cs typeface="VGLKCE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VGLKCE+ArialMT"/>
                <a:cs typeface="VGLKCE+ArialMT"/>
              </a:rPr>
              <a:t>Казанском</a:t>
            </a:r>
            <a:r>
              <a:rPr dirty="0" sz="1400">
                <a:solidFill>
                  <a:srgbClr val="000000"/>
                </a:solidFill>
                <a:latin typeface="VGLKCE+ArialMT"/>
                <a:cs typeface="VGLKCE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VGLKCE+ArialMT"/>
                <a:cs typeface="VGLKCE+ArialMT"/>
              </a:rPr>
              <a:t>федераль</a:t>
            </a:r>
          </a:p>
          <a:p>
            <a:pPr marL="0" marR="0">
              <a:lnSpc>
                <a:spcPts val="1564"/>
              </a:lnSpc>
              <a:spcBef>
                <a:spcPts val="65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VGLKCE+ArialMT"/>
                <a:cs typeface="VGLKCE+ArialMT"/>
              </a:rPr>
              <a:t>университете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41619" y="1307339"/>
            <a:ext cx="5111039" cy="4487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f16d23"/>
                </a:solidFill>
                <a:latin typeface="SHHQGS+Arial-BoldMT"/>
                <a:cs typeface="SHHQGS+Arial-BoldMT"/>
              </a:rPr>
              <a:t>Казанскийꢀфедеральныйꢀуниверситет</a:t>
            </a:r>
          </a:p>
          <a:p>
            <a:pPr marL="0" marR="0">
              <a:lnSpc>
                <a:spcPts val="1340"/>
              </a:lnSpc>
              <a:spcBef>
                <a:spcPts val="105"/>
              </a:spcBef>
              <a:spcAft>
                <a:spcPts val="0"/>
              </a:spcAft>
            </a:pPr>
            <a:r>
              <a:rPr dirty="0" sz="1200">
                <a:solidFill>
                  <a:srgbClr val="f16d23"/>
                </a:solidFill>
                <a:latin typeface="VGLKCE+ArialMT"/>
                <a:cs typeface="VGLKCE+ArialMT"/>
              </a:rPr>
              <a:t>(530</a:t>
            </a:r>
            <a:r>
              <a:rPr dirty="0" sz="1200">
                <a:solidFill>
                  <a:srgbClr val="f16d23"/>
                </a:solidFill>
                <a:latin typeface="VGLKCE+ArialMT"/>
                <a:cs typeface="VGLKCE+ArialMT"/>
              </a:rPr>
              <a:t> </a:t>
            </a:r>
            <a:r>
              <a:rPr dirty="0" sz="1200">
                <a:solidFill>
                  <a:srgbClr val="f16d23"/>
                </a:solidFill>
                <a:latin typeface="VGLKCE+ArialMT"/>
                <a:cs typeface="VGLKCE+ArialMT"/>
              </a:rPr>
              <a:t>академических</a:t>
            </a:r>
            <a:r>
              <a:rPr dirty="0" sz="1200">
                <a:solidFill>
                  <a:srgbClr val="f16d23"/>
                </a:solidFill>
                <a:latin typeface="VGLKCE+ArialMT"/>
                <a:cs typeface="VGLKCE+ArialMT"/>
              </a:rPr>
              <a:t> </a:t>
            </a:r>
            <a:r>
              <a:rPr dirty="0" sz="1200">
                <a:solidFill>
                  <a:srgbClr val="f16d23"/>
                </a:solidFill>
                <a:latin typeface="VGLKCE+ArialMT"/>
                <a:cs typeface="VGLKCE+ArialMT"/>
              </a:rPr>
              <a:t>часов</a:t>
            </a:r>
            <a:r>
              <a:rPr dirty="0" sz="1200">
                <a:solidFill>
                  <a:srgbClr val="f16d23"/>
                </a:solidFill>
                <a:latin typeface="VGLKCE+ArialMT"/>
                <a:cs typeface="VGLKCE+ArialMT"/>
              </a:rPr>
              <a:t> </a:t>
            </a:r>
            <a:r>
              <a:rPr dirty="0" sz="1200">
                <a:solidFill>
                  <a:srgbClr val="f16d23"/>
                </a:solidFill>
                <a:latin typeface="VGLKCE+ArialMT"/>
                <a:cs typeface="VGLKCE+ArialMT"/>
              </a:rPr>
              <a:t>+</a:t>
            </a:r>
            <a:r>
              <a:rPr dirty="0" sz="1200">
                <a:solidFill>
                  <a:srgbClr val="f16d23"/>
                </a:solidFill>
                <a:latin typeface="VGLKCE+ArialMT"/>
                <a:cs typeface="VGLKCE+ArialMT"/>
              </a:rPr>
              <a:t> </a:t>
            </a:r>
            <a:r>
              <a:rPr dirty="0" sz="1200">
                <a:solidFill>
                  <a:srgbClr val="f16d23"/>
                </a:solidFill>
                <a:latin typeface="VGLKCE+ArialMT"/>
                <a:cs typeface="VGLKCE+ArialMT"/>
              </a:rPr>
              <a:t>выездная</a:t>
            </a:r>
            <a:r>
              <a:rPr dirty="0" sz="1200">
                <a:solidFill>
                  <a:srgbClr val="f16d23"/>
                </a:solidFill>
                <a:latin typeface="VGLKCE+ArialMT"/>
                <a:cs typeface="VGLKCE+ArialMT"/>
              </a:rPr>
              <a:t> </a:t>
            </a:r>
            <a:r>
              <a:rPr dirty="0" sz="1200">
                <a:solidFill>
                  <a:srgbClr val="f16d23"/>
                </a:solidFill>
                <a:latin typeface="VGLKCE+ArialMT"/>
                <a:cs typeface="VGLKCE+ArialMT"/>
              </a:rPr>
              <a:t>и</a:t>
            </a:r>
            <a:r>
              <a:rPr dirty="0" sz="1200">
                <a:solidFill>
                  <a:srgbClr val="f16d23"/>
                </a:solidFill>
                <a:latin typeface="VGLKCE+ArialMT"/>
                <a:cs typeface="VGLKCE+ArialMT"/>
              </a:rPr>
              <a:t> </a:t>
            </a:r>
            <a:r>
              <a:rPr dirty="0" sz="1200">
                <a:solidFill>
                  <a:srgbClr val="f16d23"/>
                </a:solidFill>
                <a:latin typeface="VGLKCE+ArialMT"/>
                <a:cs typeface="VGLKCE+ArialMT"/>
              </a:rPr>
              <a:t>производственная</a:t>
            </a:r>
            <a:r>
              <a:rPr dirty="0" sz="1200">
                <a:solidFill>
                  <a:srgbClr val="f16d23"/>
                </a:solidFill>
                <a:latin typeface="VGLKCE+ArialMT"/>
                <a:cs typeface="VGLKCE+ArialMT"/>
              </a:rPr>
              <a:t> </a:t>
            </a:r>
            <a:r>
              <a:rPr dirty="0" sz="1200">
                <a:solidFill>
                  <a:srgbClr val="f16d23"/>
                </a:solidFill>
                <a:latin typeface="VGLKCE+ArialMT"/>
                <a:cs typeface="VGLKCE+ArialMT"/>
              </a:rPr>
              <a:t>практика</a:t>
            </a:r>
            <a:r>
              <a:rPr dirty="0" sz="1200">
                <a:solidFill>
                  <a:srgbClr val="f16d23"/>
                </a:solidFill>
                <a:latin typeface="VGLKCE+ArialMT"/>
                <a:cs typeface="VGLKCE+ArialMT"/>
              </a:rPr>
              <a:t> </a:t>
            </a:r>
            <a:r>
              <a:rPr dirty="0" sz="1200">
                <a:solidFill>
                  <a:srgbClr val="f16d23"/>
                </a:solidFill>
                <a:latin typeface="VGLKCE+ArialMT"/>
                <a:cs typeface="VGLKCE+ArialMT"/>
              </a:rPr>
              <a:t>)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750925" y="1749345"/>
            <a:ext cx="2456892" cy="66345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VGLKCE+ArialMT"/>
                <a:cs typeface="VGLKCE+ArialMT"/>
              </a:rPr>
              <a:t>Полевая</a:t>
            </a:r>
            <a:r>
              <a:rPr dirty="0" sz="1400">
                <a:solidFill>
                  <a:srgbClr val="000000"/>
                </a:solidFill>
                <a:latin typeface="VGLKCE+ArialMT"/>
                <a:cs typeface="VGLKCE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VGLKCE+ArialMT"/>
                <a:cs typeface="VGLKCE+ArialMT"/>
              </a:rPr>
              <a:t>и</a:t>
            </a:r>
          </a:p>
          <a:p>
            <a:pPr marL="0" marR="0">
              <a:lnSpc>
                <a:spcPts val="1564"/>
              </a:lnSpc>
              <a:spcBef>
                <a:spcPts val="65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VGLKCE+ArialMT"/>
                <a:cs typeface="VGLKCE+ArialMT"/>
              </a:rPr>
              <a:t>производственная</a:t>
            </a:r>
            <a:r>
              <a:rPr dirty="0" sz="1400">
                <a:solidFill>
                  <a:srgbClr val="000000"/>
                </a:solidFill>
                <a:latin typeface="VGLKCE+ArialMT"/>
                <a:cs typeface="VGLKCE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VGLKCE+ArialMT"/>
                <a:cs typeface="VGLKCE+ArialMT"/>
              </a:rPr>
              <a:t>практика</a:t>
            </a:r>
          </a:p>
          <a:p>
            <a:pPr marL="0" marR="0">
              <a:lnSpc>
                <a:spcPts val="1564"/>
              </a:lnSpc>
              <a:spcBef>
                <a:spcPts val="115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VGLKCE+ArialMT"/>
                <a:cs typeface="VGLKCE+ArialMT"/>
              </a:rPr>
              <a:t>в</a:t>
            </a:r>
            <a:r>
              <a:rPr dirty="0" sz="1400">
                <a:solidFill>
                  <a:srgbClr val="000000"/>
                </a:solidFill>
                <a:latin typeface="VGLKCE+ArialMT"/>
                <a:cs typeface="VGLKCE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VGLKCE+ArialMT"/>
                <a:cs typeface="VGLKCE+ArialMT"/>
              </a:rPr>
              <a:t>России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907560" y="1834453"/>
            <a:ext cx="2166515" cy="71913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362"/>
              </a:lnSpc>
              <a:spcBef>
                <a:spcPts val="0"/>
              </a:spcBef>
              <a:spcAft>
                <a:spcPts val="0"/>
              </a:spcAft>
            </a:pPr>
            <a:r>
              <a:rPr dirty="0" sz="4800" b="1">
                <a:solidFill>
                  <a:srgbClr val="f16d23"/>
                </a:solidFill>
                <a:latin typeface="SHHQGS+Arial-BoldMT"/>
                <a:cs typeface="SHHQGS+Arial-BoldMT"/>
              </a:rPr>
              <a:t>1ꢀ</a:t>
            </a:r>
            <a:r>
              <a:rPr dirty="0" sz="4700" baseline="30000" b="1">
                <a:solidFill>
                  <a:srgbClr val="f16d23"/>
                </a:solidFill>
                <a:latin typeface="SHHQGS+Arial-BoldMT"/>
                <a:cs typeface="SHHQGS+Arial-BoldMT"/>
              </a:rPr>
              <a:t>-йꢀ</a:t>
            </a:r>
            <a:r>
              <a:rPr dirty="0" sz="4800" b="1">
                <a:solidFill>
                  <a:srgbClr val="f16d23"/>
                </a:solidFill>
                <a:latin typeface="SHHQGS+Arial-BoldMT"/>
                <a:cs typeface="SHHQGS+Arial-BoldMT"/>
              </a:rPr>
              <a:t>год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750349" y="2480279"/>
            <a:ext cx="950590" cy="236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VGLKCE+ArialMT"/>
                <a:cs typeface="VGLKCE+ArialMT"/>
              </a:rPr>
              <a:t>Каникулы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525492" y="2754089"/>
            <a:ext cx="776485" cy="2651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3518d"/>
                </a:solidFill>
                <a:latin typeface="SHHQGS+Arial-BoldMT"/>
                <a:cs typeface="SHHQGS+Arial-BoldMT"/>
              </a:rPr>
              <a:t>12ꢀлет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67691" y="3054555"/>
            <a:ext cx="5111039" cy="4487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f16d23"/>
                </a:solidFill>
                <a:latin typeface="SHHQGS+Arial-BoldMT"/>
                <a:cs typeface="SHHQGS+Arial-BoldMT"/>
              </a:rPr>
              <a:t>Казанскийꢀфедеральныйꢀуниверситет</a:t>
            </a:r>
          </a:p>
          <a:p>
            <a:pPr marL="0" marR="0">
              <a:lnSpc>
                <a:spcPts val="1340"/>
              </a:lnSpc>
              <a:spcBef>
                <a:spcPts val="105"/>
              </a:spcBef>
              <a:spcAft>
                <a:spcPts val="0"/>
              </a:spcAft>
            </a:pPr>
            <a:r>
              <a:rPr dirty="0" sz="1200">
                <a:solidFill>
                  <a:srgbClr val="f16d23"/>
                </a:solidFill>
                <a:latin typeface="VGLKCE+ArialMT"/>
                <a:cs typeface="VGLKCE+ArialMT"/>
              </a:rPr>
              <a:t>(550</a:t>
            </a:r>
            <a:r>
              <a:rPr dirty="0" sz="1200">
                <a:solidFill>
                  <a:srgbClr val="f16d23"/>
                </a:solidFill>
                <a:latin typeface="VGLKCE+ArialMT"/>
                <a:cs typeface="VGLKCE+ArialMT"/>
              </a:rPr>
              <a:t> </a:t>
            </a:r>
            <a:r>
              <a:rPr dirty="0" sz="1200">
                <a:solidFill>
                  <a:srgbClr val="f16d23"/>
                </a:solidFill>
                <a:latin typeface="VGLKCE+ArialMT"/>
                <a:cs typeface="VGLKCE+ArialMT"/>
              </a:rPr>
              <a:t>академических</a:t>
            </a:r>
            <a:r>
              <a:rPr dirty="0" sz="1200">
                <a:solidFill>
                  <a:srgbClr val="f16d23"/>
                </a:solidFill>
                <a:latin typeface="VGLKCE+ArialMT"/>
                <a:cs typeface="VGLKCE+ArialMT"/>
              </a:rPr>
              <a:t> </a:t>
            </a:r>
            <a:r>
              <a:rPr dirty="0" sz="1200">
                <a:solidFill>
                  <a:srgbClr val="f16d23"/>
                </a:solidFill>
                <a:latin typeface="VGLKCE+ArialMT"/>
                <a:cs typeface="VGLKCE+ArialMT"/>
              </a:rPr>
              <a:t>часов</a:t>
            </a:r>
            <a:r>
              <a:rPr dirty="0" sz="1200">
                <a:solidFill>
                  <a:srgbClr val="f16d23"/>
                </a:solidFill>
                <a:latin typeface="VGLKCE+ArialMT"/>
                <a:cs typeface="VGLKCE+ArialMT"/>
              </a:rPr>
              <a:t> </a:t>
            </a:r>
            <a:r>
              <a:rPr dirty="0" sz="1200">
                <a:solidFill>
                  <a:srgbClr val="f16d23"/>
                </a:solidFill>
                <a:latin typeface="VGLKCE+ArialMT"/>
                <a:cs typeface="VGLKCE+ArialMT"/>
              </a:rPr>
              <a:t>+</a:t>
            </a:r>
            <a:r>
              <a:rPr dirty="0" sz="1200">
                <a:solidFill>
                  <a:srgbClr val="f16d23"/>
                </a:solidFill>
                <a:latin typeface="VGLKCE+ArialMT"/>
                <a:cs typeface="VGLKCE+ArialMT"/>
              </a:rPr>
              <a:t> </a:t>
            </a:r>
            <a:r>
              <a:rPr dirty="0" sz="1200">
                <a:solidFill>
                  <a:srgbClr val="f16d23"/>
                </a:solidFill>
                <a:latin typeface="VGLKCE+ArialMT"/>
                <a:cs typeface="VGLKCE+ArialMT"/>
              </a:rPr>
              <a:t>выездная</a:t>
            </a:r>
            <a:r>
              <a:rPr dirty="0" sz="1200">
                <a:solidFill>
                  <a:srgbClr val="f16d23"/>
                </a:solidFill>
                <a:latin typeface="VGLKCE+ArialMT"/>
                <a:cs typeface="VGLKCE+ArialMT"/>
              </a:rPr>
              <a:t> </a:t>
            </a:r>
            <a:r>
              <a:rPr dirty="0" sz="1200">
                <a:solidFill>
                  <a:srgbClr val="f16d23"/>
                </a:solidFill>
                <a:latin typeface="VGLKCE+ArialMT"/>
                <a:cs typeface="VGLKCE+ArialMT"/>
              </a:rPr>
              <a:t>и</a:t>
            </a:r>
            <a:r>
              <a:rPr dirty="0" sz="1200">
                <a:solidFill>
                  <a:srgbClr val="f16d23"/>
                </a:solidFill>
                <a:latin typeface="VGLKCE+ArialMT"/>
                <a:cs typeface="VGLKCE+ArialMT"/>
              </a:rPr>
              <a:t> </a:t>
            </a:r>
            <a:r>
              <a:rPr dirty="0" sz="1200">
                <a:solidFill>
                  <a:srgbClr val="f16d23"/>
                </a:solidFill>
                <a:latin typeface="VGLKCE+ArialMT"/>
                <a:cs typeface="VGLKCE+ArialMT"/>
              </a:rPr>
              <a:t>производственная</a:t>
            </a:r>
            <a:r>
              <a:rPr dirty="0" sz="1200">
                <a:solidFill>
                  <a:srgbClr val="f16d23"/>
                </a:solidFill>
                <a:latin typeface="VGLKCE+ArialMT"/>
                <a:cs typeface="VGLKCE+ArialMT"/>
              </a:rPr>
              <a:t> </a:t>
            </a:r>
            <a:r>
              <a:rPr dirty="0" sz="1200">
                <a:solidFill>
                  <a:srgbClr val="f16d23"/>
                </a:solidFill>
                <a:latin typeface="VGLKCE+ArialMT"/>
                <a:cs typeface="VGLKCE+ArialMT"/>
              </a:rPr>
              <a:t>практика</a:t>
            </a:r>
            <a:r>
              <a:rPr dirty="0" sz="1200">
                <a:solidFill>
                  <a:srgbClr val="f16d23"/>
                </a:solidFill>
                <a:latin typeface="VGLKCE+ArialMT"/>
                <a:cs typeface="VGLKCE+ArialMT"/>
              </a:rPr>
              <a:t> </a:t>
            </a:r>
            <a:r>
              <a:rPr dirty="0" sz="1200">
                <a:solidFill>
                  <a:srgbClr val="f16d23"/>
                </a:solidFill>
                <a:latin typeface="VGLKCE+ArialMT"/>
                <a:cs typeface="VGLKCE+ArialMT"/>
              </a:rPr>
              <a:t>)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6825956" y="3471896"/>
            <a:ext cx="1718550" cy="66345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VGLKCE+ArialMT"/>
                <a:cs typeface="VGLKCE+ArialMT"/>
              </a:rPr>
              <a:t>Учеба</a:t>
            </a:r>
            <a:r>
              <a:rPr dirty="0" sz="1400">
                <a:solidFill>
                  <a:srgbClr val="000000"/>
                </a:solidFill>
                <a:latin typeface="VGLKCE+ArialMT"/>
                <a:cs typeface="VGLKCE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VGLKCE+ArialMT"/>
                <a:cs typeface="VGLKCE+ArialMT"/>
              </a:rPr>
              <a:t>в</a:t>
            </a:r>
            <a:r>
              <a:rPr dirty="0" sz="1400">
                <a:solidFill>
                  <a:srgbClr val="000000"/>
                </a:solidFill>
                <a:latin typeface="VGLKCE+ArialMT"/>
                <a:cs typeface="VGLKCE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VGLKCE+ArialMT"/>
                <a:cs typeface="VGLKCE+ArialMT"/>
              </a:rPr>
              <a:t>Казанском</a:t>
            </a:r>
          </a:p>
          <a:p>
            <a:pPr marL="0" marR="0">
              <a:lnSpc>
                <a:spcPts val="1564"/>
              </a:lnSpc>
              <a:spcBef>
                <a:spcPts val="65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VGLKCE+ArialMT"/>
                <a:cs typeface="VGLKCE+ArialMT"/>
              </a:rPr>
              <a:t>федеральном</a:t>
            </a:r>
          </a:p>
          <a:p>
            <a:pPr marL="0" marR="0">
              <a:lnSpc>
                <a:spcPts val="1564"/>
              </a:lnSpc>
              <a:spcBef>
                <a:spcPts val="115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VGLKCE+ArialMT"/>
                <a:cs typeface="VGLKCE+ArialMT"/>
              </a:rPr>
              <a:t>университете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963891" y="3620243"/>
            <a:ext cx="2166515" cy="71913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362"/>
              </a:lnSpc>
              <a:spcBef>
                <a:spcPts val="0"/>
              </a:spcBef>
              <a:spcAft>
                <a:spcPts val="0"/>
              </a:spcAft>
            </a:pPr>
            <a:r>
              <a:rPr dirty="0" sz="4800" b="1">
                <a:solidFill>
                  <a:srgbClr val="03518d"/>
                </a:solidFill>
                <a:latin typeface="SHHQGS+Arial-BoldMT"/>
                <a:cs typeface="SHHQGS+Arial-BoldMT"/>
              </a:rPr>
              <a:t>2ꢀ</a:t>
            </a:r>
            <a:r>
              <a:rPr dirty="0" sz="4700" baseline="29999" b="1">
                <a:solidFill>
                  <a:srgbClr val="03518d"/>
                </a:solidFill>
                <a:latin typeface="SHHQGS+Arial-BoldMT"/>
                <a:cs typeface="SHHQGS+Arial-BoldMT"/>
              </a:rPr>
              <a:t>-йꢀ</a:t>
            </a:r>
            <a:r>
              <a:rPr dirty="0" sz="4800" b="1">
                <a:solidFill>
                  <a:srgbClr val="03518d"/>
                </a:solidFill>
                <a:latin typeface="SHHQGS+Arial-BoldMT"/>
                <a:cs typeface="SHHQGS+Arial-BoldMT"/>
              </a:rPr>
              <a:t>год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6728027" y="4156940"/>
            <a:ext cx="1378855" cy="236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VGLKCE+ArialMT"/>
                <a:cs typeface="VGLKCE+ArialMT"/>
              </a:rPr>
              <a:t>Мастер-проект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8858567" y="4811939"/>
            <a:ext cx="265410" cy="2651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808080"/>
                </a:solidFill>
                <a:latin typeface="VGLKCE+ArialMT"/>
                <a:cs typeface="VGLKCE+ArialMT"/>
              </a:rPr>
              <a:t>4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486447" y="458683"/>
            <a:ext cx="2076450" cy="37861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03518d"/>
                </a:solidFill>
                <a:latin typeface="SHHQGS+Arial-BoldMT"/>
                <a:cs typeface="SHHQGS+Arial-BoldMT"/>
              </a:rPr>
              <a:t>Требования: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45668" y="1208402"/>
            <a:ext cx="7926302" cy="71071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66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 b="1">
                <a:solidFill>
                  <a:srgbClr val="000000"/>
                </a:solidFill>
                <a:latin typeface="SHHQGS+Arial-BoldMT"/>
                <a:cs typeface="SHHQGS+Arial-BoldMT"/>
              </a:rPr>
              <a:t>1)</a:t>
            </a:r>
            <a:r>
              <a:rPr dirty="0" sz="1800" b="1">
                <a:solidFill>
                  <a:srgbClr val="000000"/>
                </a:solidFill>
                <a:latin typeface="SHHQGS+Arial-BoldMT"/>
                <a:cs typeface="SHHQGS+Arial-BoldMT"/>
              </a:rPr>
              <a:t>ꢀКопияꢀ</a:t>
            </a:r>
            <a:r>
              <a:rPr dirty="0" sz="1800" spc="-27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000000"/>
                </a:solidFill>
                <a:latin typeface="SHHQGS+Arial-BoldMT"/>
                <a:cs typeface="SHHQGS+Arial-BoldMT"/>
              </a:rPr>
              <a:t>паспортаꢀ</a:t>
            </a:r>
            <a:r>
              <a:rPr dirty="0" sz="1800" spc="-54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000000"/>
                </a:solidFill>
                <a:latin typeface="SHHQGS+Arial-BoldMT"/>
                <a:cs typeface="SHHQGS+Arial-BoldMT"/>
              </a:rPr>
              <a:t>иꢀ</a:t>
            </a:r>
            <a:r>
              <a:rPr dirty="0" sz="1800" spc="-31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000000"/>
                </a:solidFill>
                <a:latin typeface="SHHQGS+Arial-BoldMT"/>
                <a:cs typeface="SHHQGS+Arial-BoldMT"/>
              </a:rPr>
              <a:t>нотариальноꢀ</a:t>
            </a:r>
            <a:r>
              <a:rPr dirty="0" sz="1800" spc="-62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000000"/>
                </a:solidFill>
                <a:latin typeface="SHHQGS+Arial-BoldMT"/>
                <a:cs typeface="SHHQGS+Arial-BoldMT"/>
              </a:rPr>
              <a:t>заверенныйꢀ</a:t>
            </a:r>
            <a:r>
              <a:rPr dirty="0" sz="1800" spc="-67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000000"/>
                </a:solidFill>
                <a:latin typeface="SHHQGS+Arial-BoldMT"/>
                <a:cs typeface="SHHQGS+Arial-BoldMT"/>
              </a:rPr>
              <a:t>переводꢀ</a:t>
            </a:r>
            <a:r>
              <a:rPr dirty="0" sz="1800" spc="-80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000000"/>
                </a:solidFill>
                <a:latin typeface="SHHQGS+Arial-BoldMT"/>
                <a:cs typeface="SHHQGS+Arial-BoldMT"/>
              </a:rPr>
              <a:t>паспортаꢀ</a:t>
            </a:r>
          </a:p>
          <a:p>
            <a:pPr marL="0" marR="0">
              <a:lnSpc>
                <a:spcPts val="2010"/>
              </a:lnSpc>
              <a:spcBef>
                <a:spcPts val="1218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SHHQGS+Arial-BoldMT"/>
                <a:cs typeface="SHHQGS+Arial-BoldMT"/>
              </a:rPr>
              <a:t>наꢀрусскийꢀязык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45668" y="2107562"/>
            <a:ext cx="7947905" cy="153367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66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 b="1">
                <a:solidFill>
                  <a:srgbClr val="000000"/>
                </a:solidFill>
                <a:latin typeface="SHHQGS+Arial-BoldMT"/>
                <a:cs typeface="SHHQGS+Arial-BoldMT"/>
              </a:rPr>
              <a:t>2)</a:t>
            </a:r>
            <a:r>
              <a:rPr dirty="0" sz="1800" b="1">
                <a:solidFill>
                  <a:srgbClr val="000000"/>
                </a:solidFill>
                <a:latin typeface="SHHQGS+Arial-BoldMT"/>
                <a:cs typeface="SHHQGS+Arial-BoldMT"/>
              </a:rPr>
              <a:t>ꢀСоответствующаяꢀ</a:t>
            </a:r>
            <a:r>
              <a:rPr dirty="0" sz="1800" spc="440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000000"/>
                </a:solidFill>
                <a:latin typeface="SHHQGS+Arial-BoldMT"/>
                <a:cs typeface="SHHQGS+Arial-BoldMT"/>
              </a:rPr>
              <a:t>степеньꢀ</a:t>
            </a:r>
            <a:r>
              <a:rPr dirty="0" sz="1800" spc="544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000000"/>
                </a:solidFill>
                <a:latin typeface="SHHQGS+Arial-BoldMT"/>
                <a:cs typeface="SHHQGS+Arial-BoldMT"/>
              </a:rPr>
              <a:t>бакалавраꢀ</a:t>
            </a:r>
            <a:r>
              <a:rPr dirty="0" sz="1800" spc="534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000000"/>
                </a:solidFill>
                <a:latin typeface="SHHQGS+Arial-BoldMT"/>
                <a:cs typeface="SHHQGS+Arial-BoldMT"/>
              </a:rPr>
              <a:t>илиꢀ</a:t>
            </a:r>
            <a:r>
              <a:rPr dirty="0" sz="1800" spc="540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000000"/>
                </a:solidFill>
                <a:latin typeface="SHHQGS+Arial-BoldMT"/>
                <a:cs typeface="SHHQGS+Arial-BoldMT"/>
              </a:rPr>
              <a:t>ееꢀ</a:t>
            </a:r>
            <a:r>
              <a:rPr dirty="0" sz="1800" spc="528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000000"/>
                </a:solidFill>
                <a:latin typeface="SHHQGS+Arial-BoldMT"/>
                <a:cs typeface="SHHQGS+Arial-BoldMT"/>
              </a:rPr>
              <a:t>эквивалентꢀ</a:t>
            </a:r>
            <a:r>
              <a:rPr dirty="0" sz="1800" spc="513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000000"/>
                </a:solidFill>
                <a:latin typeface="SHHQGS+Arial-BoldMT"/>
                <a:cs typeface="SHHQGS+Arial-BoldMT"/>
              </a:rPr>
              <a:t>вꢀ</a:t>
            </a:r>
          </a:p>
          <a:p>
            <a:pPr marL="0" marR="0">
              <a:lnSpc>
                <a:spcPts val="2010"/>
              </a:lnSpc>
              <a:spcBef>
                <a:spcPts val="1218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SHHQGS+Arial-BoldMT"/>
                <a:cs typeface="SHHQGS+Arial-BoldMT"/>
              </a:rPr>
              <a:t>областиꢀ</a:t>
            </a:r>
            <a:r>
              <a:rPr dirty="0" sz="1800" spc="149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000000"/>
                </a:solidFill>
                <a:latin typeface="SHHQGS+Arial-BoldMT"/>
                <a:cs typeface="SHHQGS+Arial-BoldMT"/>
              </a:rPr>
              <a:t>физики,ꢀ</a:t>
            </a:r>
            <a:r>
              <a:rPr dirty="0" sz="1800" spc="211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000000"/>
                </a:solidFill>
                <a:latin typeface="SHHQGS+Arial-BoldMT"/>
                <a:cs typeface="SHHQGS+Arial-BoldMT"/>
              </a:rPr>
              <a:t>математики,ꢀ</a:t>
            </a:r>
            <a:r>
              <a:rPr dirty="0" sz="1800" spc="154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000000"/>
                </a:solidFill>
                <a:latin typeface="SHHQGS+Arial-BoldMT"/>
                <a:cs typeface="SHHQGS+Arial-BoldMT"/>
              </a:rPr>
              <a:t>геологии,ꢀ</a:t>
            </a:r>
            <a:r>
              <a:rPr dirty="0" sz="1800" spc="130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000000"/>
                </a:solidFill>
                <a:latin typeface="SHHQGS+Arial-BoldMT"/>
                <a:cs typeface="SHHQGS+Arial-BoldMT"/>
              </a:rPr>
              <a:t>нефтянойꢀ</a:t>
            </a:r>
            <a:r>
              <a:rPr dirty="0" sz="1800" spc="175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000000"/>
                </a:solidFill>
                <a:latin typeface="SHHQGS+Arial-BoldMT"/>
                <a:cs typeface="SHHQGS+Arial-BoldMT"/>
              </a:rPr>
              <a:t>инженерииꢀ</a:t>
            </a:r>
            <a:r>
              <a:rPr dirty="0" sz="1800" spc="183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000000"/>
                </a:solidFill>
                <a:latin typeface="SHHQGS+Arial-BoldMT"/>
                <a:cs typeface="SHHQGS+Arial-BoldMT"/>
              </a:rPr>
              <a:t>иꢀ</a:t>
            </a:r>
          </a:p>
          <a:p>
            <a:pPr marL="0" marR="0">
              <a:lnSpc>
                <a:spcPts val="2010"/>
              </a:lnSpc>
              <a:spcBef>
                <a:spcPts val="1229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SHHQGS+Arial-BoldMT"/>
                <a:cs typeface="SHHQGS+Arial-BoldMT"/>
              </a:rPr>
              <a:t>информационныхꢀтехнологий.ꢀиꢀнотариальноꢀзаверенныйꢀпереводꢀ</a:t>
            </a:r>
          </a:p>
          <a:p>
            <a:pPr marL="0" marR="0">
              <a:lnSpc>
                <a:spcPts val="2010"/>
              </a:lnSpc>
              <a:spcBef>
                <a:spcPts val="1279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SHHQGS+Arial-BoldMT"/>
                <a:cs typeface="SHHQGS+Arial-BoldMT"/>
              </a:rPr>
              <a:t>паспортаꢀнаꢀрусскийꢀязык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45668" y="3829682"/>
            <a:ext cx="6398000" cy="30058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66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 b="1">
                <a:solidFill>
                  <a:srgbClr val="000000"/>
                </a:solidFill>
                <a:latin typeface="SHHQGS+Arial-BoldMT"/>
                <a:cs typeface="SHHQGS+Arial-BoldMT"/>
              </a:rPr>
              <a:t>3)</a:t>
            </a:r>
            <a:r>
              <a:rPr dirty="0" sz="1800" b="1">
                <a:solidFill>
                  <a:srgbClr val="000000"/>
                </a:solidFill>
                <a:latin typeface="SHHQGS+Arial-BoldMT"/>
                <a:cs typeface="SHHQGS+Arial-BoldMT"/>
              </a:rPr>
              <a:t>Подачаꢀдокументовꢀиꢀпрохождениеꢀпроцессаꢀотбора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344241" y="766588"/>
            <a:ext cx="4384079" cy="4921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575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03518d"/>
                </a:solidFill>
                <a:latin typeface="SHHQGS+Arial-BoldMT"/>
                <a:cs typeface="SHHQGS+Arial-BoldMT"/>
              </a:rPr>
              <a:t>срокиꢀподачиꢀзаявок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502516" y="1503201"/>
            <a:ext cx="5943153" cy="3218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3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VGLKCE+ArialMT"/>
                <a:cs typeface="VGLKCE+ArialMT"/>
              </a:rPr>
              <a:t>Объявление</a:t>
            </a:r>
            <a:r>
              <a:rPr dirty="0" sz="2000" spc="-119">
                <a:solidFill>
                  <a:srgbClr val="000000"/>
                </a:solidFill>
                <a:latin typeface="VGLKCE+ArialMT"/>
                <a:cs typeface="VGLKCE+ArialMT"/>
              </a:rPr>
              <a:t> </a:t>
            </a:r>
            <a:r>
              <a:rPr dirty="0" sz="2000">
                <a:solidFill>
                  <a:srgbClr val="000000"/>
                </a:solidFill>
                <a:latin typeface="VGLKCE+ArialMT"/>
                <a:cs typeface="VGLKCE+ArialMT"/>
              </a:rPr>
              <a:t>результатов</a:t>
            </a:r>
            <a:r>
              <a:rPr dirty="0" sz="2000">
                <a:solidFill>
                  <a:srgbClr val="000000"/>
                </a:solidFill>
                <a:latin typeface="VGLKCE+ArialMT"/>
                <a:cs typeface="VGLKCE+ArialMT"/>
              </a:rPr>
              <a:t> </a:t>
            </a:r>
            <a:r>
              <a:rPr dirty="0" sz="2000">
                <a:solidFill>
                  <a:srgbClr val="000000"/>
                </a:solidFill>
                <a:latin typeface="VGLKCE+ArialMT"/>
                <a:cs typeface="VGLKCE+ArialMT"/>
              </a:rPr>
              <a:t>конкурса</a:t>
            </a:r>
            <a:r>
              <a:rPr dirty="0" sz="2000" b="1">
                <a:solidFill>
                  <a:srgbClr val="000000"/>
                </a:solidFill>
                <a:latin typeface="SHHQGS+Arial-BoldMT"/>
                <a:cs typeface="SHHQGS+Arial-BoldMT"/>
              </a:rPr>
              <a:t>доꢀ28.08.2022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64592" y="2543311"/>
            <a:ext cx="7702416" cy="596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Заведующий</a:t>
            </a:r>
            <a:r>
              <a:rPr dirty="0" sz="2000" spc="-55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кафедрой</a:t>
            </a:r>
            <a:r>
              <a:rPr dirty="0" sz="2000" spc="-46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разработки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и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эксплуатации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месторождений</a:t>
            </a:r>
          </a:p>
          <a:p>
            <a:pPr marL="1741574" marR="0">
              <a:lnSpc>
                <a:spcPts val="2000"/>
              </a:lnSpc>
              <a:spcBef>
                <a:spcPts val="400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трудноизвлекаемых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spc="-23" b="1">
                <a:solidFill>
                  <a:srgbClr val="000000"/>
                </a:solidFill>
                <a:latin typeface="Calibri"/>
                <a:cs typeface="Calibri"/>
              </a:rPr>
              <a:t>углеводородов: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293329" y="3152911"/>
            <a:ext cx="6632547" cy="901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46409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Михаил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Варфоломеев,</a:t>
            </a:r>
            <a:r>
              <a:rPr dirty="0" sz="2000" spc="-18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mikhail.varfolomeev@kpfu.ru</a:t>
            </a:r>
          </a:p>
          <a:p>
            <a:pPr marL="1764766" marR="0">
              <a:lnSpc>
                <a:spcPts val="2000"/>
              </a:lnSpc>
              <a:spcBef>
                <a:spcPts val="400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Координатор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программы</a:t>
            </a:r>
            <a:r>
              <a:rPr dirty="0" sz="2000" spc="-75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:</a:t>
            </a:r>
          </a:p>
          <a:p>
            <a:pPr marL="0" marR="0">
              <a:lnSpc>
                <a:spcPts val="2000"/>
              </a:lnSpc>
              <a:spcBef>
                <a:spcPts val="40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Хуссем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Белейд</a:t>
            </a:r>
            <a:r>
              <a:rPr dirty="0" sz="2000" spc="-95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,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u="sng">
                <a:solidFill>
                  <a:srgbClr val="0563c1"/>
                </a:solidFill>
                <a:latin typeface="Calibri"/>
                <a:cs typeface="Calibri"/>
                <a:hlinkClick r:id="rId3"/>
              </a:rPr>
              <a:t>houssam4belaid@gmail.com</a:t>
            </a:r>
            <a:r>
              <a:rPr dirty="0" sz="2000" spc="31" u="sng">
                <a:solidFill>
                  <a:srgbClr val="0563c1"/>
                </a:solidFill>
                <a:latin typeface="Calibri"/>
                <a:cs typeface="Calibri"/>
                <a:hlinkClick r:id="rId3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,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+79120045651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019845" y="83281"/>
            <a:ext cx="5209778" cy="48456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3518d"/>
                </a:solidFill>
                <a:latin typeface="SHHQGS+Arial-BoldMT"/>
                <a:cs typeface="SHHQGS+Arial-BoldMT"/>
              </a:rPr>
              <a:t>Магистерскаяꢀпрограммаꢀ«PetroleumꢀEngineering»</a:t>
            </a:r>
          </a:p>
          <a:p>
            <a:pPr marL="1422052" marR="0">
              <a:lnSpc>
                <a:spcPts val="172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3518d"/>
                </a:solidFill>
                <a:latin typeface="SHHQGS+Arial-BoldMT"/>
                <a:cs typeface="SHHQGS+Arial-BoldMT"/>
              </a:rPr>
              <a:t>1ꢀкурсꢀ(ꢀКФУꢀ,ꢀКазаньꢀ)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703363" y="970963"/>
            <a:ext cx="775183" cy="5556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ffffff"/>
                </a:solidFill>
                <a:latin typeface="Calibri"/>
                <a:cs typeface="Calibri"/>
              </a:rPr>
              <a:t>Количество</a:t>
            </a:r>
          </a:p>
          <a:p>
            <a:pPr marL="160337" marR="0">
              <a:lnSpc>
                <a:spcPts val="1000"/>
              </a:lnSpc>
              <a:spcBef>
                <a:spcPts val="500"/>
              </a:spcBef>
              <a:spcAft>
                <a:spcPts val="0"/>
              </a:spcAft>
            </a:pPr>
            <a:r>
              <a:rPr dirty="0" sz="1000">
                <a:solidFill>
                  <a:srgbClr val="ffffff"/>
                </a:solidFill>
                <a:latin typeface="Calibri"/>
                <a:cs typeface="Calibri"/>
              </a:rPr>
              <a:t>часов</a:t>
            </a:r>
          </a:p>
          <a:p>
            <a:pPr marL="246062" marR="0">
              <a:lnSpc>
                <a:spcPts val="1000"/>
              </a:lnSpc>
              <a:spcBef>
                <a:spcPts val="575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72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93898" y="1066213"/>
            <a:ext cx="3609779" cy="4603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596681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Название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курса</a:t>
            </a:r>
          </a:p>
          <a:p>
            <a:pPr marL="0" marR="0">
              <a:lnSpc>
                <a:spcPts val="1000"/>
              </a:lnSpc>
              <a:spcBef>
                <a:spcPts val="1325"/>
              </a:spcBef>
              <a:spcAft>
                <a:spcPts val="0"/>
              </a:spcAft>
            </a:pP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Математическое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описание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движения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жидкости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956973" y="1066213"/>
            <a:ext cx="601984" cy="165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ffffff"/>
                </a:solidFill>
                <a:latin typeface="Calibri"/>
                <a:cs typeface="Calibri"/>
              </a:rPr>
              <a:t>Семестр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149854" y="1361488"/>
            <a:ext cx="216768" cy="3651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1</a:t>
            </a:r>
          </a:p>
          <a:p>
            <a:pPr marL="0" marR="0">
              <a:lnSpc>
                <a:spcPts val="1000"/>
              </a:lnSpc>
              <a:spcBef>
                <a:spcPts val="575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1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93898" y="1561513"/>
            <a:ext cx="2296207" cy="165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Термодинамика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резервуарных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систем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916882" y="1561513"/>
            <a:ext cx="345504" cy="165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108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93898" y="1761538"/>
            <a:ext cx="1559613" cy="165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Академическое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общение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7149854" y="1761538"/>
            <a:ext cx="216768" cy="165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1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7949426" y="1761538"/>
            <a:ext cx="281136" cy="165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72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693898" y="1961563"/>
            <a:ext cx="5276775" cy="15557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Геофизические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исследования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нефтегазовом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деле</a:t>
            </a:r>
          </a:p>
          <a:p>
            <a:pPr marL="0" marR="0">
              <a:lnSpc>
                <a:spcPts val="1000"/>
              </a:lnSpc>
              <a:spcBef>
                <a:spcPts val="575"/>
              </a:spcBef>
              <a:spcAft>
                <a:spcPts val="0"/>
              </a:spcAft>
            </a:pP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Профессиональный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английский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для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инженеров-нефтяников</a:t>
            </a:r>
          </a:p>
          <a:p>
            <a:pPr marL="0" marR="0">
              <a:lnSpc>
                <a:spcPts val="1000"/>
              </a:lnSpc>
              <a:spcBef>
                <a:spcPts val="525"/>
              </a:spcBef>
              <a:spcAft>
                <a:spcPts val="0"/>
              </a:spcAft>
            </a:pP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Основы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моделирования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нефтегазовой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геологии</a:t>
            </a:r>
          </a:p>
          <a:p>
            <a:pPr marL="0" marR="0">
              <a:lnSpc>
                <a:spcPts val="1000"/>
              </a:lnSpc>
              <a:spcBef>
                <a:spcPts val="575"/>
              </a:spcBef>
              <a:spcAft>
                <a:spcPts val="0"/>
              </a:spcAft>
            </a:pP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Региональная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геология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бассейновый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анализ</a:t>
            </a:r>
          </a:p>
          <a:p>
            <a:pPr marL="0" marR="0">
              <a:lnSpc>
                <a:spcPts val="1000"/>
              </a:lnSpc>
              <a:spcBef>
                <a:spcPts val="575"/>
              </a:spcBef>
              <a:spcAft>
                <a:spcPts val="0"/>
              </a:spcAft>
            </a:pP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Математическое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описание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гидродинамики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скважины</a:t>
            </a:r>
          </a:p>
          <a:p>
            <a:pPr marL="0" marR="0">
              <a:lnSpc>
                <a:spcPts val="1000"/>
              </a:lnSpc>
              <a:spcBef>
                <a:spcPts val="575"/>
              </a:spcBef>
              <a:spcAft>
                <a:spcPts val="0"/>
              </a:spcAft>
            </a:pP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Основы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разработки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нефтяных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газовых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месторождений</a:t>
            </a:r>
          </a:p>
          <a:p>
            <a:pPr marL="0" marR="0">
              <a:lnSpc>
                <a:spcPts val="1000"/>
              </a:lnSpc>
              <a:spcBef>
                <a:spcPts val="525"/>
              </a:spcBef>
              <a:spcAft>
                <a:spcPts val="0"/>
              </a:spcAft>
            </a:pP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Современные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проблемы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экономики,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организации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управления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при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разведке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разработке</a:t>
            </a:r>
          </a:p>
          <a:p>
            <a:pPr marL="0" marR="0">
              <a:lnSpc>
                <a:spcPts val="1000"/>
              </a:lnSpc>
              <a:spcBef>
                <a:spcPts val="550"/>
              </a:spcBef>
              <a:spcAft>
                <a:spcPts val="0"/>
              </a:spcAft>
            </a:pP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месторождений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нефти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газа.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7149854" y="1961563"/>
            <a:ext cx="216768" cy="165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1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7916882" y="1961563"/>
            <a:ext cx="345504" cy="165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144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7149854" y="2161588"/>
            <a:ext cx="216768" cy="165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1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7916882" y="2161588"/>
            <a:ext cx="345504" cy="165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144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7149854" y="2361613"/>
            <a:ext cx="216768" cy="165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1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7916882" y="2361613"/>
            <a:ext cx="345504" cy="165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108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7052223" y="2561638"/>
            <a:ext cx="411739" cy="5651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6037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1-2</a:t>
            </a:r>
          </a:p>
          <a:p>
            <a:pPr marL="0" marR="0">
              <a:lnSpc>
                <a:spcPts val="1000"/>
              </a:lnSpc>
              <a:spcBef>
                <a:spcPts val="575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1-2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_</a:t>
            </a:r>
          </a:p>
          <a:p>
            <a:pPr marL="0" marR="0">
              <a:lnSpc>
                <a:spcPts val="1000"/>
              </a:lnSpc>
              <a:spcBef>
                <a:spcPts val="525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1-2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_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7916882" y="2561638"/>
            <a:ext cx="345504" cy="165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216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7949426" y="2761663"/>
            <a:ext cx="281136" cy="165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72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7916882" y="2961688"/>
            <a:ext cx="345504" cy="165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216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7149854" y="3256963"/>
            <a:ext cx="216768" cy="165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1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7949426" y="3256963"/>
            <a:ext cx="281136" cy="165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72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693898" y="3552238"/>
            <a:ext cx="2067639" cy="165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Физическая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химия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углеводородов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7149854" y="3552238"/>
            <a:ext cx="216768" cy="5651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2</a:t>
            </a:r>
          </a:p>
          <a:p>
            <a:pPr marL="0" marR="0">
              <a:lnSpc>
                <a:spcPts val="1000"/>
              </a:lnSpc>
              <a:spcBef>
                <a:spcPts val="575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2</a:t>
            </a:r>
          </a:p>
          <a:p>
            <a:pPr marL="0" marR="0">
              <a:lnSpc>
                <a:spcPts val="1000"/>
              </a:lnSpc>
              <a:spcBef>
                <a:spcPts val="525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2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7916882" y="3552238"/>
            <a:ext cx="345504" cy="5651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108</a:t>
            </a:r>
          </a:p>
          <a:p>
            <a:pPr marL="0" marR="0">
              <a:lnSpc>
                <a:spcPts val="1000"/>
              </a:lnSpc>
              <a:spcBef>
                <a:spcPts val="575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108</a:t>
            </a:r>
          </a:p>
          <a:p>
            <a:pPr marL="0" marR="0">
              <a:lnSpc>
                <a:spcPts val="1000"/>
              </a:lnSpc>
              <a:spcBef>
                <a:spcPts val="525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108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693898" y="3752263"/>
            <a:ext cx="1891464" cy="165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Геологическое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моделирование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693898" y="3952288"/>
            <a:ext cx="6082591" cy="5556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Основы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гидродинамического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моделирования</a:t>
            </a:r>
          </a:p>
          <a:p>
            <a:pPr marL="0" marR="0">
              <a:lnSpc>
                <a:spcPts val="1000"/>
              </a:lnSpc>
              <a:spcBef>
                <a:spcPts val="575"/>
              </a:spcBef>
              <a:spcAft>
                <a:spcPts val="0"/>
              </a:spcAft>
            </a:pP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Проектная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работа: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Современные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лабораторные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методы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исследования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флюидов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керна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их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применение</a:t>
            </a:r>
          </a:p>
          <a:p>
            <a:pPr marL="0" marR="0">
              <a:lnSpc>
                <a:spcPts val="1000"/>
              </a:lnSpc>
              <a:spcBef>
                <a:spcPts val="500"/>
              </a:spcBef>
              <a:spcAft>
                <a:spcPts val="0"/>
              </a:spcAft>
            </a:pP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для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оптимизации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разработки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7149854" y="4247563"/>
            <a:ext cx="216768" cy="165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2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7916882" y="4247563"/>
            <a:ext cx="345504" cy="165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108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693898" y="4542838"/>
            <a:ext cx="1155020" cy="165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Полевая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практика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7149854" y="4542838"/>
            <a:ext cx="216768" cy="3651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2</a:t>
            </a:r>
          </a:p>
          <a:p>
            <a:pPr marL="0" marR="0">
              <a:lnSpc>
                <a:spcPts val="1000"/>
              </a:lnSpc>
              <a:spcBef>
                <a:spcPts val="575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2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7916882" y="4542838"/>
            <a:ext cx="345504" cy="3651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108</a:t>
            </a:r>
          </a:p>
          <a:p>
            <a:pPr marL="0" marR="0">
              <a:lnSpc>
                <a:spcPts val="1000"/>
              </a:lnSpc>
              <a:spcBef>
                <a:spcPts val="575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324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693898" y="4742863"/>
            <a:ext cx="1714836" cy="165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производственная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практика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8858567" y="4745533"/>
            <a:ext cx="265410" cy="2651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808080"/>
                </a:solidFill>
                <a:latin typeface="VGLKCE+ArialMT"/>
                <a:cs typeface="VGLKCE+ArialMT"/>
              </a:rPr>
              <a:t>7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019845" y="83281"/>
            <a:ext cx="5209778" cy="48456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3518d"/>
                </a:solidFill>
                <a:latin typeface="SHHQGS+Arial-BoldMT"/>
                <a:cs typeface="SHHQGS+Arial-BoldMT"/>
              </a:rPr>
              <a:t>Магистерскаяꢀпрограммаꢀ«PetroleumꢀEngineering»</a:t>
            </a:r>
          </a:p>
          <a:p>
            <a:pPr marL="1490662" marR="0">
              <a:lnSpc>
                <a:spcPts val="172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3518d"/>
                </a:solidFill>
                <a:latin typeface="SHHQGS+Arial-BoldMT"/>
                <a:cs typeface="SHHQGS+Arial-BoldMT"/>
              </a:rPr>
              <a:t>2ꢀкурсꢀ(КФУ,ꢀКазаньꢀ)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703363" y="970963"/>
            <a:ext cx="775183" cy="5556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ffffff"/>
                </a:solidFill>
                <a:latin typeface="Calibri"/>
                <a:cs typeface="Calibri"/>
              </a:rPr>
              <a:t>Количество</a:t>
            </a:r>
          </a:p>
          <a:p>
            <a:pPr marL="160337" marR="0">
              <a:lnSpc>
                <a:spcPts val="1000"/>
              </a:lnSpc>
              <a:spcBef>
                <a:spcPts val="500"/>
              </a:spcBef>
              <a:spcAft>
                <a:spcPts val="0"/>
              </a:spcAft>
            </a:pPr>
            <a:r>
              <a:rPr dirty="0" sz="1000">
                <a:solidFill>
                  <a:srgbClr val="ffffff"/>
                </a:solidFill>
                <a:latin typeface="Calibri"/>
                <a:cs typeface="Calibri"/>
              </a:rPr>
              <a:t>часов</a:t>
            </a:r>
          </a:p>
          <a:p>
            <a:pPr marL="246062" marR="0">
              <a:lnSpc>
                <a:spcPts val="1000"/>
              </a:lnSpc>
              <a:spcBef>
                <a:spcPts val="575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72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290580" y="1066213"/>
            <a:ext cx="1013542" cy="165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Название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курса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956973" y="1066213"/>
            <a:ext cx="601984" cy="165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ffffff"/>
                </a:solidFill>
                <a:latin typeface="Calibri"/>
                <a:cs typeface="Calibri"/>
              </a:rPr>
              <a:t>Семестр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93898" y="1361488"/>
            <a:ext cx="1892306" cy="3651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Академическая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коммуникация</a:t>
            </a:r>
          </a:p>
          <a:p>
            <a:pPr marL="0" marR="0">
              <a:lnSpc>
                <a:spcPts val="1000"/>
              </a:lnSpc>
              <a:spcBef>
                <a:spcPts val="575"/>
              </a:spcBef>
              <a:spcAft>
                <a:spcPts val="0"/>
              </a:spcAft>
            </a:pP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Нефтегазовое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дело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098260" y="1361488"/>
            <a:ext cx="320017" cy="5651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1593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1</a:t>
            </a:r>
          </a:p>
          <a:p>
            <a:pPr marL="0" marR="0">
              <a:lnSpc>
                <a:spcPts val="1000"/>
              </a:lnSpc>
              <a:spcBef>
                <a:spcPts val="575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1-2</a:t>
            </a:r>
          </a:p>
          <a:p>
            <a:pPr marL="51593" marR="0">
              <a:lnSpc>
                <a:spcPts val="1000"/>
              </a:lnSpc>
              <a:spcBef>
                <a:spcPts val="525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2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916882" y="1561513"/>
            <a:ext cx="345504" cy="165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216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93898" y="1761538"/>
            <a:ext cx="4223211" cy="56514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Основы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моделирования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нефтегазовой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отрасли</a:t>
            </a:r>
          </a:p>
          <a:p>
            <a:pPr marL="0" marR="0">
              <a:lnSpc>
                <a:spcPts val="1000"/>
              </a:lnSpc>
              <a:spcBef>
                <a:spcPts val="574"/>
              </a:spcBef>
              <a:spcAft>
                <a:spcPts val="0"/>
              </a:spcAft>
            </a:pP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Организация,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управление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проектами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экономика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нефтегазовой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отрасли</a:t>
            </a:r>
          </a:p>
          <a:p>
            <a:pPr marL="0" marR="0">
              <a:lnSpc>
                <a:spcPts val="1000"/>
              </a:lnSpc>
              <a:spcBef>
                <a:spcPts val="525"/>
              </a:spcBef>
              <a:spcAft>
                <a:spcPts val="0"/>
              </a:spcAft>
            </a:pP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Физическая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химия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углеводородов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7916882" y="1761538"/>
            <a:ext cx="345504" cy="165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144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7149854" y="1961563"/>
            <a:ext cx="216768" cy="165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1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7916882" y="1961563"/>
            <a:ext cx="345504" cy="165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144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7098260" y="2161588"/>
            <a:ext cx="320017" cy="3651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1-2</a:t>
            </a:r>
          </a:p>
          <a:p>
            <a:pPr marL="51593" marR="0">
              <a:lnSpc>
                <a:spcPts val="1000"/>
              </a:lnSpc>
              <a:spcBef>
                <a:spcPts val="575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1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7916882" y="2161588"/>
            <a:ext cx="345504" cy="165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108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693898" y="2361613"/>
            <a:ext cx="1731728" cy="165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Термодинамика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резервуара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7916882" y="2361613"/>
            <a:ext cx="345504" cy="165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108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693898" y="2561638"/>
            <a:ext cx="2227251" cy="165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Гидродинамическое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моделирование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7149854" y="2561638"/>
            <a:ext cx="216768" cy="165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2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7916882" y="2561638"/>
            <a:ext cx="345504" cy="165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252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693898" y="2761663"/>
            <a:ext cx="1265226" cy="165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Испытание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скважин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7149854" y="2761663"/>
            <a:ext cx="216768" cy="165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2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7916882" y="2761663"/>
            <a:ext cx="345504" cy="165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144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693898" y="2961688"/>
            <a:ext cx="3154252" cy="165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Геофизические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исследования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нефтегазовой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отрасли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7149854" y="2961688"/>
            <a:ext cx="216768" cy="165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1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7916882" y="2961688"/>
            <a:ext cx="345504" cy="165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252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693898" y="3192295"/>
            <a:ext cx="3191462" cy="165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Региональная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геология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анализ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осадочных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бассейнов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7149854" y="3192295"/>
            <a:ext cx="216768" cy="165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2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7916882" y="3192295"/>
            <a:ext cx="345504" cy="165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108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693898" y="3422904"/>
            <a:ext cx="2808178" cy="5651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Геологическое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моделирование</a:t>
            </a:r>
          </a:p>
          <a:p>
            <a:pPr marL="0" marR="0">
              <a:lnSpc>
                <a:spcPts val="1000"/>
              </a:lnSpc>
              <a:spcBef>
                <a:spcPts val="575"/>
              </a:spcBef>
              <a:spcAft>
                <a:spcPts val="0"/>
              </a:spcAft>
            </a:pP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Математическое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описание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движения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жидкости</a:t>
            </a:r>
          </a:p>
          <a:p>
            <a:pPr marL="0" marR="0">
              <a:lnSpc>
                <a:spcPts val="1000"/>
              </a:lnSpc>
              <a:spcBef>
                <a:spcPts val="525"/>
              </a:spcBef>
              <a:spcAft>
                <a:spcPts val="0"/>
              </a:spcAft>
            </a:pP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Интерпретация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ГИС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7149854" y="3422904"/>
            <a:ext cx="216768" cy="11652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2</a:t>
            </a:r>
          </a:p>
          <a:p>
            <a:pPr marL="0" marR="0">
              <a:lnSpc>
                <a:spcPts val="1000"/>
              </a:lnSpc>
              <a:spcBef>
                <a:spcPts val="575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1</a:t>
            </a:r>
          </a:p>
          <a:p>
            <a:pPr marL="0" marR="0">
              <a:lnSpc>
                <a:spcPts val="1000"/>
              </a:lnSpc>
              <a:spcBef>
                <a:spcPts val="525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1</a:t>
            </a:r>
          </a:p>
          <a:p>
            <a:pPr marL="0" marR="0">
              <a:lnSpc>
                <a:spcPts val="1000"/>
              </a:lnSpc>
              <a:spcBef>
                <a:spcPts val="575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2</a:t>
            </a:r>
          </a:p>
          <a:p>
            <a:pPr marL="0" marR="0">
              <a:lnSpc>
                <a:spcPts val="1000"/>
              </a:lnSpc>
              <a:spcBef>
                <a:spcPts val="575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2</a:t>
            </a:r>
          </a:p>
          <a:p>
            <a:pPr marL="0" marR="0">
              <a:lnSpc>
                <a:spcPts val="1000"/>
              </a:lnSpc>
              <a:spcBef>
                <a:spcPts val="575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2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7916882" y="3422904"/>
            <a:ext cx="345504" cy="11652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108</a:t>
            </a:r>
          </a:p>
          <a:p>
            <a:pPr marL="0" marR="0">
              <a:lnSpc>
                <a:spcPts val="1000"/>
              </a:lnSpc>
              <a:spcBef>
                <a:spcPts val="575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144</a:t>
            </a:r>
          </a:p>
          <a:p>
            <a:pPr marL="0" marR="0">
              <a:lnSpc>
                <a:spcPts val="1000"/>
              </a:lnSpc>
              <a:spcBef>
                <a:spcPts val="525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144</a:t>
            </a:r>
          </a:p>
          <a:p>
            <a:pPr marL="0" marR="0">
              <a:lnSpc>
                <a:spcPts val="1000"/>
              </a:lnSpc>
              <a:spcBef>
                <a:spcPts val="575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108</a:t>
            </a:r>
          </a:p>
          <a:p>
            <a:pPr marL="0" marR="0">
              <a:lnSpc>
                <a:spcPts val="1000"/>
              </a:lnSpc>
              <a:spcBef>
                <a:spcPts val="575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216</a:t>
            </a:r>
          </a:p>
          <a:p>
            <a:pPr marL="0" marR="0">
              <a:lnSpc>
                <a:spcPts val="1000"/>
              </a:lnSpc>
              <a:spcBef>
                <a:spcPts val="575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324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693898" y="4022979"/>
            <a:ext cx="1150956" cy="165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Поисковая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работа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693898" y="4223004"/>
            <a:ext cx="1155020" cy="165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Полевая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практика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693898" y="4423029"/>
            <a:ext cx="1714836" cy="165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производственная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практика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8858567" y="4745533"/>
            <a:ext cx="265410" cy="2651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808080"/>
                </a:solidFill>
                <a:latin typeface="VGLKCE+ArialMT"/>
                <a:cs typeface="VGLKCE+ArialMT"/>
              </a:rPr>
              <a:t>8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014662" y="8994"/>
            <a:ext cx="3061425" cy="55413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03518d"/>
                </a:solidFill>
                <a:latin typeface="IILIQJ+CenturyGothic-Bold"/>
                <a:cs typeface="IILIQJ+CenturyGothic-Bold"/>
              </a:rPr>
              <a:t>Наши</a:t>
            </a:r>
            <a:r>
              <a:rPr dirty="0" sz="1200" b="1">
                <a:solidFill>
                  <a:srgbClr val="03518d"/>
                </a:solidFill>
                <a:latin typeface="IILIQJ+CenturyGothic-Bold"/>
                <a:cs typeface="IILIQJ+CenturyGothic-Bold"/>
              </a:rPr>
              <a:t> </a:t>
            </a:r>
            <a:r>
              <a:rPr dirty="0" sz="1200" b="1">
                <a:solidFill>
                  <a:srgbClr val="03518d"/>
                </a:solidFill>
                <a:latin typeface="IILIQJ+CenturyGothic-Bold"/>
                <a:cs typeface="IILIQJ+CenturyGothic-Bold"/>
              </a:rPr>
              <a:t>магистры</a:t>
            </a:r>
            <a:r>
              <a:rPr dirty="0" sz="1200" b="1">
                <a:solidFill>
                  <a:srgbClr val="03518d"/>
                </a:solidFill>
                <a:latin typeface="IILIQJ+CenturyGothic-Bold"/>
                <a:cs typeface="IILIQJ+CenturyGothic-Bold"/>
              </a:rPr>
              <a:t> </a:t>
            </a:r>
            <a:r>
              <a:rPr dirty="0" sz="1200" b="1">
                <a:solidFill>
                  <a:srgbClr val="03518d"/>
                </a:solidFill>
                <a:latin typeface="IILIQJ+CenturyGothic-Bold"/>
                <a:cs typeface="IILIQJ+CenturyGothic-Bold"/>
              </a:rPr>
              <a:t>проходят</a:t>
            </a:r>
            <a:r>
              <a:rPr dirty="0" sz="1200" spc="-28" b="1">
                <a:solidFill>
                  <a:srgbClr val="03518d"/>
                </a:solidFill>
                <a:latin typeface="IILIQJ+CenturyGothic-Bold"/>
                <a:cs typeface="IILIQJ+CenturyGothic-Bold"/>
              </a:rPr>
              <a:t> </a:t>
            </a:r>
            <a:r>
              <a:rPr dirty="0" sz="1200" b="1">
                <a:solidFill>
                  <a:srgbClr val="03518d"/>
                </a:solidFill>
                <a:latin typeface="IILIQJ+CenturyGothic-Bold"/>
                <a:cs typeface="IILIQJ+CenturyGothic-Bold"/>
              </a:rPr>
              <a:t>практику</a:t>
            </a:r>
            <a:r>
              <a:rPr dirty="0" sz="1200" b="1">
                <a:solidFill>
                  <a:srgbClr val="03518d"/>
                </a:solidFill>
                <a:latin typeface="IILIQJ+CenturyGothic-Bold"/>
                <a:cs typeface="IILIQJ+CenturyGothic-Bold"/>
              </a:rPr>
              <a:t> </a:t>
            </a:r>
            <a:r>
              <a:rPr dirty="0" sz="1200" b="1">
                <a:solidFill>
                  <a:srgbClr val="03518d"/>
                </a:solidFill>
                <a:latin typeface="IILIQJ+CenturyGothic-Bold"/>
                <a:cs typeface="IILIQJ+CenturyGothic-Bold"/>
              </a:rPr>
              <a:t>и</a:t>
            </a:r>
          </a:p>
          <a:p>
            <a:pPr marL="39687" marR="0">
              <a:lnSpc>
                <a:spcPts val="1295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03518d"/>
                </a:solidFill>
                <a:latin typeface="IILIQJ+CenturyGothic-Bold"/>
                <a:cs typeface="IILIQJ+CenturyGothic-Bold"/>
              </a:rPr>
              <a:t>стажировку</a:t>
            </a:r>
            <a:r>
              <a:rPr dirty="0" sz="1200" b="1">
                <a:solidFill>
                  <a:srgbClr val="03518d"/>
                </a:solidFill>
                <a:latin typeface="IILIQJ+CenturyGothic-Bold"/>
                <a:cs typeface="IILIQJ+CenturyGothic-Bold"/>
              </a:rPr>
              <a:t> </a:t>
            </a:r>
            <a:r>
              <a:rPr dirty="0" sz="1200" b="1">
                <a:solidFill>
                  <a:srgbClr val="03518d"/>
                </a:solidFill>
                <a:latin typeface="IILIQJ+CenturyGothic-Bold"/>
                <a:cs typeface="IILIQJ+CenturyGothic-Bold"/>
              </a:rPr>
              <a:t>на</a:t>
            </a:r>
            <a:r>
              <a:rPr dirty="0" sz="1200" b="1">
                <a:solidFill>
                  <a:srgbClr val="03518d"/>
                </a:solidFill>
                <a:latin typeface="IILIQJ+CenturyGothic-Bold"/>
                <a:cs typeface="IILIQJ+CenturyGothic-Bold"/>
              </a:rPr>
              <a:t> </a:t>
            </a:r>
            <a:r>
              <a:rPr dirty="0" sz="1200" b="1">
                <a:solidFill>
                  <a:srgbClr val="03518d"/>
                </a:solidFill>
                <a:latin typeface="IILIQJ+CenturyGothic-Bold"/>
                <a:cs typeface="IILIQJ+CenturyGothic-Bold"/>
              </a:rPr>
              <a:t>месторождениях</a:t>
            </a:r>
            <a:r>
              <a:rPr dirty="0" sz="1200" b="1">
                <a:solidFill>
                  <a:srgbClr val="03518d"/>
                </a:solidFill>
                <a:latin typeface="IILIQJ+CenturyGothic-Bold"/>
                <a:cs typeface="IILIQJ+CenturyGothic-Bold"/>
              </a:rPr>
              <a:t> </a:t>
            </a:r>
            <a:r>
              <a:rPr dirty="0" sz="1200" b="1">
                <a:solidFill>
                  <a:srgbClr val="03518d"/>
                </a:solidFill>
                <a:latin typeface="IILIQJ+CenturyGothic-Bold"/>
                <a:cs typeface="IILIQJ+CenturyGothic-Bold"/>
              </a:rPr>
              <a:t>и</a:t>
            </a:r>
            <a:r>
              <a:rPr dirty="0" sz="1200" b="1">
                <a:solidFill>
                  <a:srgbClr val="03518d"/>
                </a:solidFill>
                <a:latin typeface="IILIQJ+CenturyGothic-Bold"/>
                <a:cs typeface="IILIQJ+CenturyGothic-Bold"/>
              </a:rPr>
              <a:t> </a:t>
            </a:r>
            <a:r>
              <a:rPr dirty="0" sz="1200" b="1">
                <a:solidFill>
                  <a:srgbClr val="03518d"/>
                </a:solidFill>
                <a:latin typeface="IILIQJ+CenturyGothic-Bold"/>
                <a:cs typeface="IILIQJ+CenturyGothic-Bold"/>
              </a:rPr>
              <a:t>в</a:t>
            </a:r>
          </a:p>
          <a:p>
            <a:pPr marL="161131" marR="0">
              <a:lnSpc>
                <a:spcPts val="1296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03518d"/>
                </a:solidFill>
                <a:latin typeface="IILIQJ+CenturyGothic-Bold"/>
                <a:cs typeface="IILIQJ+CenturyGothic-Bold"/>
              </a:rPr>
              <a:t>исследовательских</a:t>
            </a:r>
            <a:r>
              <a:rPr dirty="0" sz="1200" spc="-34" b="1">
                <a:solidFill>
                  <a:srgbClr val="03518d"/>
                </a:solidFill>
                <a:latin typeface="IILIQJ+CenturyGothic-Bold"/>
                <a:cs typeface="IILIQJ+CenturyGothic-Bold"/>
              </a:rPr>
              <a:t> </a:t>
            </a:r>
            <a:r>
              <a:rPr dirty="0" sz="1200" b="1">
                <a:solidFill>
                  <a:srgbClr val="03518d"/>
                </a:solidFill>
                <a:latin typeface="IILIQJ+CenturyGothic-Bold"/>
                <a:cs typeface="IILIQJ+CenturyGothic-Bold"/>
              </a:rPr>
              <a:t>центрах</a:t>
            </a:r>
            <a:r>
              <a:rPr dirty="0" sz="1200" b="1">
                <a:solidFill>
                  <a:srgbClr val="03518d"/>
                </a:solidFill>
                <a:latin typeface="IILIQJ+CenturyGothic-Bold"/>
                <a:cs typeface="IILIQJ+CenturyGothic-Bold"/>
              </a:rPr>
              <a:t> </a:t>
            </a:r>
            <a:r>
              <a:rPr dirty="0" sz="1200" b="1">
                <a:solidFill>
                  <a:srgbClr val="03518d"/>
                </a:solidFill>
                <a:latin typeface="IILIQJ+CenturyGothic-Bold"/>
                <a:cs typeface="IILIQJ+CenturyGothic-Bold"/>
              </a:rPr>
              <a:t>КФУ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858567" y="4745533"/>
            <a:ext cx="265410" cy="2651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808080"/>
                </a:solidFill>
                <a:latin typeface="VGLKCE+ArialMT"/>
                <a:cs typeface="VGLKCE+ArialMT"/>
              </a:rPr>
              <a:t>9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PresentationFormat>On-screen Show (4:3)</PresentationFormat>
  <ScaleCrop>false</ScaleCrop>
  <LinksUpToDate>false</LinksUpToDate>
  <SharedDoc>false</SharedDoc>
  <HyperlinksChanged>false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cp:revision>1</cp:revision>
  <dcterms:modified xsi:type="dcterms:W3CDTF">2022-04-14T08:33:18-05:00</dcterms:modified>
</cp:coreProperties>
</file>